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autoCompressPictures="0">
  <p:sldMasterIdLst>
    <p:sldMasterId id="2147483648" r:id="rId1"/>
  </p:sldMasterIdLst>
  <p:notesMasterIdLst>
    <p:notesMasterId r:id="rId11"/>
  </p:notesMasterIdLst>
  <p:handoutMasterIdLst>
    <p:handoutMasterId r:id="rId12"/>
  </p:handoutMasterIdLst>
  <p:sldIdLst>
    <p:sldId id="408" r:id="rId2"/>
    <p:sldId id="409" r:id="rId3"/>
    <p:sldId id="474" r:id="rId4"/>
    <p:sldId id="500" r:id="rId5"/>
    <p:sldId id="501" r:id="rId6"/>
    <p:sldId id="502" r:id="rId7"/>
    <p:sldId id="503" r:id="rId8"/>
    <p:sldId id="504" r:id="rId9"/>
    <p:sldId id="505" r:id="rId10"/>
  </p:sldIdLst>
  <p:sldSz cx="9144000" cy="6858000" type="letter"/>
  <p:notesSz cx="6669088" cy="9926638"/>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121" d="100"/>
          <a:sy n="121" d="100"/>
        </p:scale>
        <p:origin x="1904" y="17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9E936CEB-A789-E08A-B1E3-6B5F83EFB0B3}"/>
              </a:ext>
            </a:extLst>
          </p:cNvPr>
          <p:cNvSpPr>
            <a:spLocks noChangeArrowheads="1"/>
          </p:cNvSpPr>
          <p:nvPr/>
        </p:nvSpPr>
        <p:spPr bwMode="auto">
          <a:xfrm>
            <a:off x="6224588" y="9510713"/>
            <a:ext cx="374650" cy="325437"/>
          </a:xfrm>
          <a:prstGeom prst="rect">
            <a:avLst/>
          </a:prstGeom>
          <a:noFill/>
          <a:ln>
            <a:noFill/>
          </a:ln>
        </p:spPr>
        <p:txBody>
          <a:bodyPr wrap="none" lIns="90488" tIns="44450" rIns="90488" bIns="44450" anchor="ct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r">
              <a:defRPr/>
            </a:pPr>
            <a:fld id="{23B84F01-3E69-AF45-9A6F-35424263D284}" type="slidenum">
              <a:rPr lang="en-US" altLang="en-US" sz="1400" smtClean="0">
                <a:cs typeface="Arial" panose="020B0604020202020204" pitchFamily="34" charset="0"/>
              </a:rPr>
              <a:pPr algn="r">
                <a:defRPr/>
              </a:pPr>
              <a:t>‹#›</a:t>
            </a:fld>
            <a:endParaRPr lang="en-US" altLang="en-US" sz="1400">
              <a:cs typeface="Arial" panose="020B060402020202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0385F4C-4DCC-3940-2132-C3A2A64E1018}"/>
              </a:ext>
            </a:extLst>
          </p:cNvPr>
          <p:cNvSpPr>
            <a:spLocks noGrp="1" noChangeArrowheads="1"/>
          </p:cNvSpPr>
          <p:nvPr>
            <p:ph type="body" sz="quarter" idx="3"/>
          </p:nvPr>
        </p:nvSpPr>
        <p:spPr bwMode="auto">
          <a:xfrm>
            <a:off x="890588" y="4719638"/>
            <a:ext cx="4887912" cy="4179887"/>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1" name="Rectangle 3">
            <a:extLst>
              <a:ext uri="{FF2B5EF4-FFF2-40B4-BE49-F238E27FC236}">
                <a16:creationId xmlns:a16="http://schemas.microsoft.com/office/drawing/2014/main" id="{111CEF61-EBAD-8A37-64C8-86FE8A40CEE2}"/>
              </a:ext>
            </a:extLst>
          </p:cNvPr>
          <p:cNvSpPr>
            <a:spLocks noGrp="1" noRot="1" noChangeAspect="1" noChangeArrowheads="1" noTextEdit="1"/>
          </p:cNvSpPr>
          <p:nvPr>
            <p:ph type="sldImg" idx="2"/>
          </p:nvPr>
        </p:nvSpPr>
        <p:spPr bwMode="auto">
          <a:xfrm>
            <a:off x="1014413" y="866775"/>
            <a:ext cx="4640262" cy="34798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4">
            <a:extLst>
              <a:ext uri="{FF2B5EF4-FFF2-40B4-BE49-F238E27FC236}">
                <a16:creationId xmlns:a16="http://schemas.microsoft.com/office/drawing/2014/main" id="{E2610B72-1EEF-2E38-CDA9-34D4F81891A2}"/>
              </a:ext>
            </a:extLst>
          </p:cNvPr>
          <p:cNvSpPr>
            <a:spLocks noChangeArrowheads="1"/>
          </p:cNvSpPr>
          <p:nvPr/>
        </p:nvSpPr>
        <p:spPr bwMode="auto">
          <a:xfrm>
            <a:off x="6224588" y="9510713"/>
            <a:ext cx="374650" cy="325437"/>
          </a:xfrm>
          <a:prstGeom prst="rect">
            <a:avLst/>
          </a:prstGeom>
          <a:noFill/>
          <a:ln>
            <a:noFill/>
          </a:ln>
        </p:spPr>
        <p:txBody>
          <a:bodyPr wrap="none" lIns="90488" tIns="44450" rIns="90488" bIns="44450" anchor="ct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r">
              <a:defRPr/>
            </a:pPr>
            <a:fld id="{8D13988B-9849-024B-A1CF-BB816CA46FA7}" type="slidenum">
              <a:rPr lang="en-US" altLang="en-US" sz="1400" smtClean="0">
                <a:cs typeface="Arial" panose="020B0604020202020204" pitchFamily="34" charset="0"/>
              </a:rPr>
              <a:pPr algn="r">
                <a:defRPr/>
              </a:pPr>
              <a:t>‹#›</a:t>
            </a:fld>
            <a:endParaRPr lang="en-US" altLang="en-US" sz="1400">
              <a:cs typeface="Arial" panose="020B0604020202020204" pitchFamily="34" charset="0"/>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09" charset="0"/>
        <a:ea typeface="ＭＳ Ｐゴシック" pitchFamily="-109" charset="-128"/>
        <a:cs typeface="ＭＳ Ｐゴシック" pitchFamily="-109" charset="-128"/>
      </a:defRPr>
    </a:lvl1pPr>
    <a:lvl2pPr marL="457200" algn="l" rtl="0" eaLnBrk="0" fontAlgn="base" hangingPunct="0">
      <a:spcBef>
        <a:spcPct val="30000"/>
      </a:spcBef>
      <a:spcAft>
        <a:spcPct val="0"/>
      </a:spcAft>
      <a:defRPr sz="1200" kern="1200">
        <a:solidFill>
          <a:schemeClr val="tx1"/>
        </a:solidFill>
        <a:latin typeface="Times New Roman" pitchFamily="-109" charset="0"/>
        <a:ea typeface="ＭＳ Ｐゴシック" pitchFamily="-109"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09" charset="0"/>
        <a:ea typeface="ＭＳ Ｐゴシック" pitchFamily="-109"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09" charset="0"/>
        <a:ea typeface="ＭＳ Ｐゴシック" pitchFamily="-109"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09" charset="0"/>
        <a:ea typeface="ＭＳ Ｐゴシック" pitchFamily="-109"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B1BC0A9-D293-C00D-AC7B-66E00136C232}"/>
              </a:ext>
            </a:extLst>
          </p:cNvPr>
          <p:cNvSpPr>
            <a:spLocks noChangeArrowheads="1"/>
          </p:cNvSpPr>
          <p:nvPr/>
        </p:nvSpPr>
        <p:spPr bwMode="auto">
          <a:xfrm>
            <a:off x="3779838"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43" tIns="45222" rIns="90443" bIns="45222" anchor="ct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pPr>
            <a:endParaRPr lang="en-GB" altLang="en-US" sz="2000">
              <a:cs typeface="Arial" panose="020B0604020202020204" pitchFamily="34" charset="0"/>
            </a:endParaRPr>
          </a:p>
        </p:txBody>
      </p:sp>
      <p:sp>
        <p:nvSpPr>
          <p:cNvPr id="13315" name="Rectangle 3">
            <a:extLst>
              <a:ext uri="{FF2B5EF4-FFF2-40B4-BE49-F238E27FC236}">
                <a16:creationId xmlns:a16="http://schemas.microsoft.com/office/drawing/2014/main" id="{E58A81EC-23BC-66FB-F215-0AF6DC13A8C0}"/>
              </a:ext>
            </a:extLst>
          </p:cNvPr>
          <p:cNvSpPr>
            <a:spLocks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567" tIns="44489" rIns="90567" bIns="44489" anchor="b"/>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lgn="r">
              <a:spcBef>
                <a:spcPct val="0"/>
              </a:spcBef>
            </a:pPr>
            <a:r>
              <a:rPr lang="en-US" altLang="en-US">
                <a:cs typeface="Arial" panose="020B0604020202020204" pitchFamily="34" charset="0"/>
              </a:rPr>
              <a:t>36</a:t>
            </a:r>
          </a:p>
        </p:txBody>
      </p:sp>
      <p:sp>
        <p:nvSpPr>
          <p:cNvPr id="13316" name="Rectangle 4">
            <a:extLst>
              <a:ext uri="{FF2B5EF4-FFF2-40B4-BE49-F238E27FC236}">
                <a16:creationId xmlns:a16="http://schemas.microsoft.com/office/drawing/2014/main" id="{0D638DDA-6C4A-59FE-6A58-462722B8FC73}"/>
              </a:ext>
            </a:extLst>
          </p:cNvPr>
          <p:cNvSpPr>
            <a:spLocks noChangeArrowheads="1"/>
          </p:cNvSpPr>
          <p:nvPr/>
        </p:nvSpPr>
        <p:spPr bwMode="auto">
          <a:xfrm>
            <a:off x="0"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43" tIns="45222" rIns="90443" bIns="45222" anchor="ct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pPr>
            <a:endParaRPr lang="en-GB" altLang="en-US" sz="2000">
              <a:cs typeface="Arial" panose="020B0604020202020204" pitchFamily="34" charset="0"/>
            </a:endParaRPr>
          </a:p>
        </p:txBody>
      </p:sp>
      <p:sp>
        <p:nvSpPr>
          <p:cNvPr id="13317" name="Rectangle 5">
            <a:extLst>
              <a:ext uri="{FF2B5EF4-FFF2-40B4-BE49-F238E27FC236}">
                <a16:creationId xmlns:a16="http://schemas.microsoft.com/office/drawing/2014/main" id="{2150D06D-08B2-957D-E19E-A00B78A72FA3}"/>
              </a:ext>
            </a:extLst>
          </p:cNvPr>
          <p:cNvSpPr>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43" tIns="45222" rIns="90443" bIns="45222" anchor="ct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pPr>
            <a:endParaRPr lang="en-GB" altLang="en-US" sz="2000">
              <a:cs typeface="Arial" panose="020B0604020202020204" pitchFamily="34" charset="0"/>
            </a:endParaRPr>
          </a:p>
        </p:txBody>
      </p:sp>
      <p:sp>
        <p:nvSpPr>
          <p:cNvPr id="13318" name="Rectangle 6">
            <a:extLst>
              <a:ext uri="{FF2B5EF4-FFF2-40B4-BE49-F238E27FC236}">
                <a16:creationId xmlns:a16="http://schemas.microsoft.com/office/drawing/2014/main" id="{9D6BF09A-97F4-36A6-D44B-51E0900BA4AC}"/>
              </a:ext>
            </a:extLst>
          </p:cNvPr>
          <p:cNvSpPr>
            <a:spLocks noGrp="1" noRot="1" noChangeAspect="1" noChangeArrowheads="1" noTextEdit="1"/>
          </p:cNvSpPr>
          <p:nvPr>
            <p:ph type="sldImg"/>
          </p:nvPr>
        </p:nvSpPr>
        <p:spPr>
          <a:xfrm>
            <a:off x="862013" y="752475"/>
            <a:ext cx="4945062" cy="3709988"/>
          </a:xfrm>
          <a:solidFill>
            <a:srgbClr val="FFFFFF"/>
          </a:solidFill>
          <a:ln cap="flat"/>
        </p:spPr>
      </p:sp>
      <p:sp>
        <p:nvSpPr>
          <p:cNvPr id="13319" name="Rectangle 7">
            <a:extLst>
              <a:ext uri="{FF2B5EF4-FFF2-40B4-BE49-F238E27FC236}">
                <a16:creationId xmlns:a16="http://schemas.microsoft.com/office/drawing/2014/main" id="{DA4D5DA8-14C8-73C8-3E31-C54DA1717751}"/>
              </a:ext>
            </a:extLst>
          </p:cNvPr>
          <p:cNvSpPr>
            <a:spLocks noGrp="1" noChangeArrowheads="1"/>
          </p:cNvSpPr>
          <p:nvPr>
            <p:ph type="body" idx="1"/>
          </p:nvPr>
        </p:nvSpPr>
        <p:spPr>
          <a:xfrm>
            <a:off x="889000" y="4718050"/>
            <a:ext cx="4891088" cy="446405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7" tIns="44489" rIns="90567" bIns="44489"/>
          <a:lstStyle/>
          <a:p>
            <a:endParaRPr lang="en-GB"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188686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4897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12000" y="333375"/>
            <a:ext cx="1781175" cy="612775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1763713" y="333375"/>
            <a:ext cx="5195887" cy="61277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3742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63713" y="333375"/>
            <a:ext cx="7129462" cy="1076325"/>
          </a:xfrm>
        </p:spPr>
        <p:txBody>
          <a:bodyPr/>
          <a:lstStyle/>
          <a:p>
            <a:r>
              <a:rPr lang="en-GB"/>
              <a:t>Click to edit Master title style</a:t>
            </a:r>
            <a:endParaRPr lang="en-US"/>
          </a:p>
        </p:txBody>
      </p:sp>
      <p:sp>
        <p:nvSpPr>
          <p:cNvPr id="3" name="Table Placeholder 2"/>
          <p:cNvSpPr>
            <a:spLocks noGrp="1"/>
          </p:cNvSpPr>
          <p:nvPr>
            <p:ph type="tbl" idx="1"/>
          </p:nvPr>
        </p:nvSpPr>
        <p:spPr>
          <a:xfrm>
            <a:off x="1763713" y="2060575"/>
            <a:ext cx="7056437" cy="4400550"/>
          </a:xfrm>
        </p:spPr>
        <p:txBody>
          <a:bodyPr/>
          <a:lstStyle/>
          <a:p>
            <a:pPr lvl="0"/>
            <a:endParaRPr lang="en-US" noProof="0" dirty="0"/>
          </a:p>
        </p:txBody>
      </p:sp>
    </p:spTree>
    <p:extLst>
      <p:ext uri="{BB962C8B-B14F-4D97-AF65-F5344CB8AC3E}">
        <p14:creationId xmlns:p14="http://schemas.microsoft.com/office/powerpoint/2010/main" val="3044139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60781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3894614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1763713" y="2060575"/>
            <a:ext cx="3451225" cy="4400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5367338" y="2060575"/>
            <a:ext cx="3452812" cy="4400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1863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88503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894107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763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85722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527227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0">
            <a:extLst>
              <a:ext uri="{FF2B5EF4-FFF2-40B4-BE49-F238E27FC236}">
                <a16:creationId xmlns:a16="http://schemas.microsoft.com/office/drawing/2014/main" id="{9D83A116-6AA9-2D0B-E2F5-28AC820256F0}"/>
              </a:ext>
            </a:extLst>
          </p:cNvPr>
          <p:cNvSpPr>
            <a:spLocks noGrp="1" noChangeArrowheads="1"/>
          </p:cNvSpPr>
          <p:nvPr>
            <p:ph type="title"/>
          </p:nvPr>
        </p:nvSpPr>
        <p:spPr bwMode="auto">
          <a:xfrm>
            <a:off x="1763713" y="333375"/>
            <a:ext cx="712946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b" anchorCtr="0" compatLnSpc="1">
            <a:prstTxWarp prst="textNoShape">
              <a:avLst/>
            </a:prstTxWarp>
          </a:bodyPr>
          <a:lstStyle/>
          <a:p>
            <a:pPr lvl="0"/>
            <a:r>
              <a:rPr lang="en-US" altLang="en-US"/>
              <a:t>Click to edit Master title style</a:t>
            </a:r>
          </a:p>
        </p:txBody>
      </p:sp>
      <p:sp>
        <p:nvSpPr>
          <p:cNvPr id="1027" name="Rectangle 21">
            <a:extLst>
              <a:ext uri="{FF2B5EF4-FFF2-40B4-BE49-F238E27FC236}">
                <a16:creationId xmlns:a16="http://schemas.microsoft.com/office/drawing/2014/main" id="{50BC1C02-6C93-31D2-06E6-62D2893BBBE1}"/>
              </a:ext>
            </a:extLst>
          </p:cNvPr>
          <p:cNvSpPr>
            <a:spLocks noGrp="1" noChangeArrowheads="1"/>
          </p:cNvSpPr>
          <p:nvPr>
            <p:ph type="body" idx="1"/>
          </p:nvPr>
        </p:nvSpPr>
        <p:spPr bwMode="auto">
          <a:xfrm>
            <a:off x="1763713" y="2060575"/>
            <a:ext cx="7056437"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23" descr="ipa logo with strapline">
            <a:extLst>
              <a:ext uri="{FF2B5EF4-FFF2-40B4-BE49-F238E27FC236}">
                <a16:creationId xmlns:a16="http://schemas.microsoft.com/office/drawing/2014/main" id="{4358D989-D7E0-40C1-6C98-0117D6E0DA7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288" y="260350"/>
            <a:ext cx="1196975"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2">
            <a:extLst>
              <a:ext uri="{FF2B5EF4-FFF2-40B4-BE49-F238E27FC236}">
                <a16:creationId xmlns:a16="http://schemas.microsoft.com/office/drawing/2014/main" id="{EA04E079-C652-0EBB-6C1C-EE7DFB1A2167}"/>
              </a:ext>
            </a:extLst>
          </p:cNvPr>
          <p:cNvSpPr>
            <a:spLocks noChangeArrowheads="1"/>
          </p:cNvSpPr>
          <p:nvPr userDrawn="1"/>
        </p:nvSpPr>
        <p:spPr bwMode="auto">
          <a:xfrm>
            <a:off x="0" y="0"/>
            <a:ext cx="304800" cy="6858000"/>
          </a:xfrm>
          <a:prstGeom prst="rect">
            <a:avLst/>
          </a:prstGeom>
          <a:solidFill>
            <a:srgbClr val="3C4281"/>
          </a:solidFill>
          <a:ln>
            <a:noFill/>
          </a:ln>
        </p:spPr>
        <p:txBody>
          <a:bodyPr/>
          <a:lstStyle>
            <a:lvl1pPr eaLnBrk="0" hangingPunct="0">
              <a:defRPr sz="2000">
                <a:solidFill>
                  <a:schemeClr val="tx1"/>
                </a:solidFill>
                <a:latin typeface="Times New Roman" pitchFamily="18" charset="0"/>
                <a:ea typeface="ＭＳ Ｐゴシック" pitchFamily="34" charset="-128"/>
              </a:defRPr>
            </a:lvl1pPr>
            <a:lvl2pPr marL="742950" indent="-285750" eaLnBrk="0" hangingPunct="0">
              <a:defRPr sz="2000">
                <a:solidFill>
                  <a:schemeClr val="tx1"/>
                </a:solidFill>
                <a:latin typeface="Times New Roman" pitchFamily="18" charset="0"/>
                <a:ea typeface="ＭＳ Ｐゴシック" pitchFamily="34" charset="-128"/>
              </a:defRPr>
            </a:lvl2pPr>
            <a:lvl3pPr marL="1143000" indent="-228600" eaLnBrk="0" hangingPunct="0">
              <a:defRPr sz="2000">
                <a:solidFill>
                  <a:schemeClr val="tx1"/>
                </a:solidFill>
                <a:latin typeface="Times New Roman" pitchFamily="18" charset="0"/>
                <a:ea typeface="ＭＳ Ｐゴシック" pitchFamily="34" charset="-128"/>
              </a:defRPr>
            </a:lvl3pPr>
            <a:lvl4pPr marL="1600200" indent="-228600" eaLnBrk="0" hangingPunct="0">
              <a:defRPr sz="2000">
                <a:solidFill>
                  <a:schemeClr val="tx1"/>
                </a:solidFill>
                <a:latin typeface="Times New Roman" pitchFamily="18" charset="0"/>
                <a:ea typeface="ＭＳ Ｐゴシック" pitchFamily="34" charset="-128"/>
              </a:defRPr>
            </a:lvl4pPr>
            <a:lvl5pPr marL="2057400" indent="-228600" eaLnBrk="0" hangingPunct="0">
              <a:defRPr sz="20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Times New Roman" pitchFamily="18" charset="0"/>
                <a:ea typeface="ＭＳ Ｐゴシック" pitchFamily="34" charset="-128"/>
              </a:defRPr>
            </a:lvl9pPr>
          </a:lstStyle>
          <a:p>
            <a:pPr algn="ctr">
              <a:defRPr/>
            </a:pPr>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r" rtl="0" eaLnBrk="0" fontAlgn="base" hangingPunct="0">
        <a:spcBef>
          <a:spcPct val="0"/>
        </a:spcBef>
        <a:spcAft>
          <a:spcPct val="0"/>
        </a:spcAft>
        <a:defRPr sz="4400">
          <a:solidFill>
            <a:srgbClr val="3D427F"/>
          </a:solidFill>
          <a:latin typeface="Arial Rounded MT Bold"/>
          <a:ea typeface="ＭＳ Ｐゴシック" pitchFamily="-109" charset="-128"/>
          <a:cs typeface="Arial Rounded MT Bold"/>
        </a:defRPr>
      </a:lvl1pPr>
      <a:lvl2pPr algn="r" rtl="0" eaLnBrk="0" fontAlgn="base" hangingPunct="0">
        <a:spcBef>
          <a:spcPct val="0"/>
        </a:spcBef>
        <a:spcAft>
          <a:spcPct val="0"/>
        </a:spcAft>
        <a:defRPr sz="4400">
          <a:solidFill>
            <a:srgbClr val="3D427F"/>
          </a:solidFill>
          <a:latin typeface="Arial Rounded MT Bold" pitchFamily="-109" charset="0"/>
          <a:ea typeface="ＭＳ Ｐゴシック" pitchFamily="-109" charset="-128"/>
          <a:cs typeface="Arial Rounded MT Bold" pitchFamily="-109" charset="0"/>
        </a:defRPr>
      </a:lvl2pPr>
      <a:lvl3pPr algn="r" rtl="0" eaLnBrk="0" fontAlgn="base" hangingPunct="0">
        <a:spcBef>
          <a:spcPct val="0"/>
        </a:spcBef>
        <a:spcAft>
          <a:spcPct val="0"/>
        </a:spcAft>
        <a:defRPr sz="4400">
          <a:solidFill>
            <a:srgbClr val="3D427F"/>
          </a:solidFill>
          <a:latin typeface="Arial Rounded MT Bold" pitchFamily="-109" charset="0"/>
          <a:ea typeface="ＭＳ Ｐゴシック" pitchFamily="-109" charset="-128"/>
          <a:cs typeface="Arial Rounded MT Bold" pitchFamily="-109" charset="0"/>
        </a:defRPr>
      </a:lvl3pPr>
      <a:lvl4pPr algn="r" rtl="0" eaLnBrk="0" fontAlgn="base" hangingPunct="0">
        <a:spcBef>
          <a:spcPct val="0"/>
        </a:spcBef>
        <a:spcAft>
          <a:spcPct val="0"/>
        </a:spcAft>
        <a:defRPr sz="4400">
          <a:solidFill>
            <a:srgbClr val="3D427F"/>
          </a:solidFill>
          <a:latin typeface="Arial Rounded MT Bold" pitchFamily="-109" charset="0"/>
          <a:ea typeface="ＭＳ Ｐゴシック" pitchFamily="-109" charset="-128"/>
          <a:cs typeface="Arial Rounded MT Bold" pitchFamily="-109" charset="0"/>
        </a:defRPr>
      </a:lvl4pPr>
      <a:lvl5pPr algn="r" rtl="0" eaLnBrk="0" fontAlgn="base" hangingPunct="0">
        <a:spcBef>
          <a:spcPct val="0"/>
        </a:spcBef>
        <a:spcAft>
          <a:spcPct val="0"/>
        </a:spcAft>
        <a:defRPr sz="4400">
          <a:solidFill>
            <a:srgbClr val="3D427F"/>
          </a:solidFill>
          <a:latin typeface="Arial Rounded MT Bold" pitchFamily="-109" charset="0"/>
          <a:ea typeface="ＭＳ Ｐゴシック" pitchFamily="-109" charset="-128"/>
          <a:cs typeface="Arial Rounded MT Bold" pitchFamily="-109" charset="0"/>
        </a:defRPr>
      </a:lvl5pPr>
      <a:lvl6pPr marL="457200" algn="r" rtl="0" eaLnBrk="0" fontAlgn="base" hangingPunct="0">
        <a:spcBef>
          <a:spcPct val="0"/>
        </a:spcBef>
        <a:spcAft>
          <a:spcPct val="0"/>
        </a:spcAft>
        <a:defRPr sz="4400">
          <a:solidFill>
            <a:schemeClr val="tx2"/>
          </a:solidFill>
          <a:latin typeface="Arial" pitchFamily="-109" charset="0"/>
        </a:defRPr>
      </a:lvl6pPr>
      <a:lvl7pPr marL="914400" algn="r" rtl="0" eaLnBrk="0" fontAlgn="base" hangingPunct="0">
        <a:spcBef>
          <a:spcPct val="0"/>
        </a:spcBef>
        <a:spcAft>
          <a:spcPct val="0"/>
        </a:spcAft>
        <a:defRPr sz="4400">
          <a:solidFill>
            <a:schemeClr val="tx2"/>
          </a:solidFill>
          <a:latin typeface="Arial" pitchFamily="-109" charset="0"/>
        </a:defRPr>
      </a:lvl7pPr>
      <a:lvl8pPr marL="1371600" algn="r" rtl="0" eaLnBrk="0" fontAlgn="base" hangingPunct="0">
        <a:spcBef>
          <a:spcPct val="0"/>
        </a:spcBef>
        <a:spcAft>
          <a:spcPct val="0"/>
        </a:spcAft>
        <a:defRPr sz="4400">
          <a:solidFill>
            <a:schemeClr val="tx2"/>
          </a:solidFill>
          <a:latin typeface="Arial" pitchFamily="-109" charset="0"/>
        </a:defRPr>
      </a:lvl8pPr>
      <a:lvl9pPr marL="1828800" algn="r" rtl="0" eaLnBrk="0" fontAlgn="base" hangingPunct="0">
        <a:spcBef>
          <a:spcPct val="0"/>
        </a:spcBef>
        <a:spcAft>
          <a:spcPct val="0"/>
        </a:spcAft>
        <a:defRPr sz="4400">
          <a:solidFill>
            <a:schemeClr val="tx2"/>
          </a:solidFill>
          <a:latin typeface="Arial" pitchFamily="-109" charset="0"/>
        </a:defRPr>
      </a:lvl9pPr>
    </p:titleStyle>
    <p:bodyStyle>
      <a:lvl1pPr marL="342900" indent="-342900" algn="l" rtl="0" eaLnBrk="0" fontAlgn="base" hangingPunct="0">
        <a:spcBef>
          <a:spcPct val="20000"/>
        </a:spcBef>
        <a:spcAft>
          <a:spcPct val="0"/>
        </a:spcAft>
        <a:buClr>
          <a:srgbClr val="D60093"/>
        </a:buClr>
        <a:buFont typeface="Monotype Sorts" pitchFamily="2" charset="2"/>
        <a:buChar char="n"/>
        <a:defRPr sz="3200">
          <a:solidFill>
            <a:schemeClr val="tx1"/>
          </a:solidFill>
          <a:latin typeface="Arial Rounded MT Bold"/>
          <a:ea typeface="ＭＳ Ｐゴシック" pitchFamily="-109" charset="-128"/>
          <a:cs typeface="Arial Rounded MT Bold"/>
        </a:defRPr>
      </a:lvl1pPr>
      <a:lvl2pPr marL="742950" indent="-285750" algn="l" rtl="0" eaLnBrk="0" fontAlgn="base" hangingPunct="0">
        <a:spcBef>
          <a:spcPct val="20000"/>
        </a:spcBef>
        <a:spcAft>
          <a:spcPct val="0"/>
        </a:spcAft>
        <a:buClr>
          <a:srgbClr val="D60093"/>
        </a:buClr>
        <a:buChar char="–"/>
        <a:defRPr sz="2800">
          <a:solidFill>
            <a:schemeClr val="tx1"/>
          </a:solidFill>
          <a:latin typeface="Arial Rounded MT Bold"/>
          <a:ea typeface="ＭＳ Ｐゴシック" pitchFamily="-109" charset="-128"/>
          <a:cs typeface="Arial Rounded MT Bold"/>
        </a:defRPr>
      </a:lvl2pPr>
      <a:lvl3pPr marL="1143000" indent="-228600" algn="l" rtl="0" eaLnBrk="0" fontAlgn="base" hangingPunct="0">
        <a:spcBef>
          <a:spcPct val="20000"/>
        </a:spcBef>
        <a:spcAft>
          <a:spcPct val="0"/>
        </a:spcAft>
        <a:buClr>
          <a:srgbClr val="D60093"/>
        </a:buClr>
        <a:buChar char="»"/>
        <a:defRPr sz="2400">
          <a:solidFill>
            <a:schemeClr val="tx1"/>
          </a:solidFill>
          <a:latin typeface="Arial Rounded MT Bold"/>
          <a:ea typeface="ＭＳ Ｐゴシック" pitchFamily="-109" charset="-128"/>
          <a:cs typeface="Arial Rounded MT Bold"/>
        </a:defRPr>
      </a:lvl3pPr>
      <a:lvl4pPr marL="1600200" indent="-228600" algn="l" rtl="0" eaLnBrk="0" fontAlgn="base" hangingPunct="0">
        <a:spcBef>
          <a:spcPct val="20000"/>
        </a:spcBef>
        <a:spcAft>
          <a:spcPct val="0"/>
        </a:spcAft>
        <a:buClr>
          <a:srgbClr val="D60093"/>
        </a:buClr>
        <a:buChar char="•"/>
        <a:defRPr sz="2000">
          <a:solidFill>
            <a:schemeClr val="tx1"/>
          </a:solidFill>
          <a:latin typeface="Arial Rounded MT Bold"/>
          <a:ea typeface="ＭＳ Ｐゴシック" pitchFamily="-109" charset="-128"/>
          <a:cs typeface="Arial Rounded MT Bold"/>
        </a:defRPr>
      </a:lvl4pPr>
      <a:lvl5pPr marL="2057400" indent="-228600" algn="l" rtl="0" eaLnBrk="0" fontAlgn="base" hangingPunct="0">
        <a:spcBef>
          <a:spcPct val="20000"/>
        </a:spcBef>
        <a:spcAft>
          <a:spcPct val="0"/>
        </a:spcAft>
        <a:buClr>
          <a:srgbClr val="D60093"/>
        </a:buClr>
        <a:buChar char="–"/>
        <a:defRPr sz="2000">
          <a:solidFill>
            <a:schemeClr val="tx1"/>
          </a:solidFill>
          <a:latin typeface="Arial Rounded MT Bold"/>
          <a:ea typeface="ＭＳ Ｐゴシック" pitchFamily="-109" charset="-128"/>
          <a:cs typeface="Arial Rounded MT Bold"/>
        </a:defRPr>
      </a:lvl5pPr>
      <a:lvl6pPr marL="2514600" indent="-228600" algn="l" rtl="0" eaLnBrk="0" fontAlgn="base" hangingPunct="0">
        <a:spcBef>
          <a:spcPct val="20000"/>
        </a:spcBef>
        <a:spcAft>
          <a:spcPct val="0"/>
        </a:spcAft>
        <a:buClr>
          <a:srgbClr val="D60093"/>
        </a:buClr>
        <a:buChar char="–"/>
        <a:defRPr sz="2000">
          <a:solidFill>
            <a:schemeClr val="tx1"/>
          </a:solidFill>
          <a:latin typeface="+mn-lt"/>
          <a:ea typeface="ＭＳ Ｐゴシック" pitchFamily="-109" charset="-128"/>
        </a:defRPr>
      </a:lvl6pPr>
      <a:lvl7pPr marL="2971800" indent="-228600" algn="l" rtl="0" eaLnBrk="0" fontAlgn="base" hangingPunct="0">
        <a:spcBef>
          <a:spcPct val="20000"/>
        </a:spcBef>
        <a:spcAft>
          <a:spcPct val="0"/>
        </a:spcAft>
        <a:buClr>
          <a:srgbClr val="D60093"/>
        </a:buClr>
        <a:buChar char="–"/>
        <a:defRPr sz="2000">
          <a:solidFill>
            <a:schemeClr val="tx1"/>
          </a:solidFill>
          <a:latin typeface="+mn-lt"/>
          <a:ea typeface="ＭＳ Ｐゴシック" pitchFamily="-109" charset="-128"/>
        </a:defRPr>
      </a:lvl7pPr>
      <a:lvl8pPr marL="3429000" indent="-228600" algn="l" rtl="0" eaLnBrk="0" fontAlgn="base" hangingPunct="0">
        <a:spcBef>
          <a:spcPct val="20000"/>
        </a:spcBef>
        <a:spcAft>
          <a:spcPct val="0"/>
        </a:spcAft>
        <a:buClr>
          <a:srgbClr val="D60093"/>
        </a:buClr>
        <a:buChar char="–"/>
        <a:defRPr sz="2000">
          <a:solidFill>
            <a:schemeClr val="tx1"/>
          </a:solidFill>
          <a:latin typeface="+mn-lt"/>
          <a:ea typeface="ＭＳ Ｐゴシック" pitchFamily="-109" charset="-128"/>
        </a:defRPr>
      </a:lvl8pPr>
      <a:lvl9pPr marL="3886200" indent="-228600" algn="l" rtl="0" eaLnBrk="0" fontAlgn="base" hangingPunct="0">
        <a:spcBef>
          <a:spcPct val="20000"/>
        </a:spcBef>
        <a:spcAft>
          <a:spcPct val="0"/>
        </a:spcAft>
        <a:buClr>
          <a:srgbClr val="D60093"/>
        </a:buClr>
        <a:buChar char="–"/>
        <a:defRPr sz="2000">
          <a:solidFill>
            <a:schemeClr val="tx1"/>
          </a:solidFill>
          <a:latin typeface="+mn-lt"/>
          <a:ea typeface="ＭＳ Ｐゴシック" pitchFamily="-109"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linkedin.com/company/239704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BF2EBEC-A8DC-40E1-0BF0-7B1E1907FF2B}"/>
              </a:ext>
            </a:extLst>
          </p:cNvPr>
          <p:cNvSpPr>
            <a:spLocks noGrp="1" noChangeArrowheads="1"/>
          </p:cNvSpPr>
          <p:nvPr>
            <p:ph type="ctrTitle"/>
          </p:nvPr>
        </p:nvSpPr>
        <p:spPr>
          <a:xfrm>
            <a:off x="685800" y="304800"/>
            <a:ext cx="7772400" cy="1066800"/>
          </a:xfrm>
        </p:spPr>
        <p:txBody>
          <a:bodyPr lIns="92075" tIns="46038" rIns="92075" bIns="46038" anchor="ctr"/>
          <a:lstStyle/>
          <a:p>
            <a:br>
              <a:rPr lang="en-US" altLang="en-US" b="1">
                <a:latin typeface="Arial Rounded MT Bold" panose="020F0704030504030204" pitchFamily="34" charset="77"/>
                <a:ea typeface="ＭＳ Ｐゴシック" panose="020B0600070205080204" pitchFamily="34" charset="-128"/>
                <a:cs typeface="Arial Rounded MT Bold" panose="020F0704030504030204" pitchFamily="34" charset="77"/>
              </a:rPr>
            </a:br>
            <a:br>
              <a:rPr lang="en-US" altLang="en-US" b="1">
                <a:latin typeface="Arial Rounded MT Bold" panose="020F0704030504030204" pitchFamily="34" charset="77"/>
                <a:ea typeface="ＭＳ Ｐゴシック" panose="020B0600070205080204" pitchFamily="34" charset="-128"/>
                <a:cs typeface="Arial Rounded MT Bold" panose="020F0704030504030204" pitchFamily="34" charset="77"/>
              </a:rPr>
            </a:br>
            <a:endParaRPr lang="en-US" altLang="en-US" b="1">
              <a:latin typeface="Arial Rounded MT Bold" panose="020F0704030504030204" pitchFamily="34" charset="77"/>
              <a:ea typeface="ＭＳ Ｐゴシック" panose="020B0600070205080204" pitchFamily="34" charset="-128"/>
              <a:cs typeface="Arial Rounded MT Bold" panose="020F0704030504030204" pitchFamily="34" charset="77"/>
            </a:endParaRPr>
          </a:p>
        </p:txBody>
      </p:sp>
      <p:sp>
        <p:nvSpPr>
          <p:cNvPr id="4099" name="Rectangle 3">
            <a:extLst>
              <a:ext uri="{FF2B5EF4-FFF2-40B4-BE49-F238E27FC236}">
                <a16:creationId xmlns:a16="http://schemas.microsoft.com/office/drawing/2014/main" id="{64CFA80D-6118-18AB-94F1-AA01FB586A9C}"/>
              </a:ext>
            </a:extLst>
          </p:cNvPr>
          <p:cNvSpPr>
            <a:spLocks noGrp="1" noChangeArrowheads="1"/>
          </p:cNvSpPr>
          <p:nvPr>
            <p:ph type="subTitle" idx="1"/>
          </p:nvPr>
        </p:nvSpPr>
        <p:spPr>
          <a:xfrm>
            <a:off x="1428750" y="1628775"/>
            <a:ext cx="7358063" cy="4321175"/>
          </a:xfrm>
        </p:spPr>
        <p:txBody>
          <a:bodyPr lIns="92075" tIns="46038" rIns="92075" bIns="46038"/>
          <a:lstStyle/>
          <a:p>
            <a:pPr>
              <a:lnSpc>
                <a:spcPct val="90000"/>
              </a:lnSpc>
            </a:pPr>
            <a:r>
              <a:rPr lang="en-US" altLang="en-US" b="1">
                <a:solidFill>
                  <a:srgbClr val="CD006D"/>
                </a:solidFill>
                <a:latin typeface="Calibri" panose="020F0502020204030204" pitchFamily="34" charset="0"/>
                <a:ea typeface="ＭＳ Ｐゴシック" panose="020B0600070205080204" pitchFamily="34" charset="-128"/>
                <a:cs typeface="Arial Rounded MT Bold" panose="020F0704030504030204" pitchFamily="34" charset="77"/>
              </a:rPr>
              <a:t>IPA Hub For Representatives</a:t>
            </a:r>
          </a:p>
          <a:p>
            <a:pPr>
              <a:lnSpc>
                <a:spcPct val="90000"/>
              </a:lnSpc>
            </a:pPr>
            <a:endParaRPr lang="en-US" altLang="en-US" b="1">
              <a:solidFill>
                <a:srgbClr val="D60093"/>
              </a:solidFill>
              <a:latin typeface="Calibri" panose="020F0502020204030204" pitchFamily="34" charset="0"/>
              <a:ea typeface="ＭＳ Ｐゴシック" panose="020B0600070205080204" pitchFamily="34" charset="-128"/>
              <a:cs typeface="Arial Rounded MT Bold" panose="020F0704030504030204" pitchFamily="34" charset="77"/>
            </a:endParaRPr>
          </a:p>
          <a:p>
            <a:pPr>
              <a:lnSpc>
                <a:spcPct val="90000"/>
              </a:lnSpc>
            </a:pPr>
            <a:r>
              <a:rPr lang="en-GB" altLang="en-US"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Quiet Quitting – Is It A Trend?</a:t>
            </a:r>
          </a:p>
          <a:p>
            <a:pPr>
              <a:lnSpc>
                <a:spcPct val="90000"/>
              </a:lnSpc>
            </a:pPr>
            <a:endParaRPr lang="en-GB" altLang="en-US" sz="2800" b="1">
              <a:solidFill>
                <a:schemeClr val="tx2"/>
              </a:solidFill>
              <a:latin typeface="Calibri" panose="020F0502020204030204" pitchFamily="34" charset="0"/>
              <a:ea typeface="ＭＳ Ｐゴシック" panose="020B0600070205080204" pitchFamily="34" charset="-128"/>
              <a:cs typeface="Arial Rounded MT Bold" panose="020F0704030504030204" pitchFamily="34" charset="77"/>
            </a:endParaRPr>
          </a:p>
          <a:p>
            <a:pPr>
              <a:lnSpc>
                <a:spcPct val="90000"/>
              </a:lnSpc>
            </a:pPr>
            <a:r>
              <a:rPr lang="en-US" altLang="en-US" sz="2800" b="1">
                <a:solidFill>
                  <a:srgbClr val="CD006D"/>
                </a:solidFill>
                <a:latin typeface="Calibri" panose="020F0502020204030204" pitchFamily="34" charset="0"/>
                <a:ea typeface="ＭＳ Ｐゴシック" panose="020B0600070205080204" pitchFamily="34" charset="-128"/>
                <a:cs typeface="Arial Rounded MT Bold" panose="020F0704030504030204" pitchFamily="34" charset="77"/>
              </a:rPr>
              <a:t>22 November 2022</a:t>
            </a:r>
          </a:p>
          <a:p>
            <a:pPr>
              <a:lnSpc>
                <a:spcPct val="90000"/>
              </a:lnSpc>
            </a:pPr>
            <a:endParaRPr lang="en-US" altLang="en-US" sz="2800">
              <a:solidFill>
                <a:schemeClr val="accent1"/>
              </a:solidFill>
              <a:latin typeface="Calibri" panose="020F0502020204030204" pitchFamily="34" charset="0"/>
              <a:ea typeface="ＭＳ Ｐゴシック" panose="020B0600070205080204" pitchFamily="34" charset="-128"/>
              <a:cs typeface="Arial Rounded MT Bold" panose="020F0704030504030204" pitchFamily="34" charset="77"/>
            </a:endParaRPr>
          </a:p>
          <a:p>
            <a:pPr>
              <a:lnSpc>
                <a:spcPct val="90000"/>
              </a:lnSpc>
            </a:pPr>
            <a:r>
              <a:rPr lang="en-US"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Derek Luckhurst</a:t>
            </a:r>
          </a:p>
          <a:p>
            <a:pPr>
              <a:lnSpc>
                <a:spcPct val="90000"/>
              </a:lnSpc>
            </a:pPr>
            <a:r>
              <a:rPr lang="en-US"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Training &amp; Development Director, IPA</a:t>
            </a:r>
          </a:p>
        </p:txBody>
      </p:sp>
      <p:sp>
        <p:nvSpPr>
          <p:cNvPr id="4100" name="Rectangle 4">
            <a:extLst>
              <a:ext uri="{FF2B5EF4-FFF2-40B4-BE49-F238E27FC236}">
                <a16:creationId xmlns:a16="http://schemas.microsoft.com/office/drawing/2014/main" id="{E960F6E2-901E-A755-2DD5-BD039BE8DAA9}"/>
              </a:ext>
            </a:extLst>
          </p:cNvPr>
          <p:cNvSpPr>
            <a:spLocks noChangeArrowheads="1"/>
          </p:cNvSpPr>
          <p:nvPr/>
        </p:nvSpPr>
        <p:spPr bwMode="auto">
          <a:xfrm>
            <a:off x="9555163" y="92075"/>
            <a:ext cx="3733800" cy="6613525"/>
          </a:xfrm>
          <a:prstGeom prst="rect">
            <a:avLst/>
          </a:prstGeom>
          <a:solidFill>
            <a:srgbClr val="FFFFFF"/>
          </a:solidFill>
          <a:ln w="12700" cap="sq">
            <a:solidFill>
              <a:srgbClr val="B2B2B2"/>
            </a:solidFill>
            <a:miter lim="800000"/>
            <a:headEnd/>
            <a:tailEnd/>
          </a:ln>
        </p:spPr>
        <p:txBody>
          <a:bodyPr lIns="136525" tIns="182562" rIns="136525" bIns="182562"/>
          <a:lstStyle>
            <a:lvl1pPr marL="238125" indent="-238125">
              <a:spcBef>
                <a:spcPct val="20000"/>
              </a:spcBef>
              <a:buClr>
                <a:srgbClr val="D60093"/>
              </a:buClr>
              <a:buFont typeface="Monotype Sorts" pitchFamily="2" charset="2"/>
              <a:buChar char="n"/>
              <a:defRPr sz="32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1pPr>
            <a:lvl2pPr marL="742950" indent="-285750">
              <a:spcBef>
                <a:spcPct val="20000"/>
              </a:spcBef>
              <a:buClr>
                <a:srgbClr val="D60093"/>
              </a:buClr>
              <a:buChar char="–"/>
              <a:defRPr sz="28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2pPr>
            <a:lvl3pPr marL="1143000" indent="-228600">
              <a:spcBef>
                <a:spcPct val="20000"/>
              </a:spcBef>
              <a:buClr>
                <a:srgbClr val="D60093"/>
              </a:buClr>
              <a:buChar char="»"/>
              <a:defRPr sz="24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3pPr>
            <a:lvl4pPr marL="1600200" indent="-228600">
              <a:spcBef>
                <a:spcPct val="20000"/>
              </a:spcBef>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4pPr>
            <a:lvl5pPr marL="2057400" indent="-228600">
              <a:spcBef>
                <a:spcPct val="20000"/>
              </a:spcBef>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5pPr>
            <a:lvl6pPr marL="25146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6pPr>
            <a:lvl7pPr marL="29718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7pPr>
            <a:lvl8pPr marL="34290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8pPr>
            <a:lvl9pPr marL="38862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9pPr>
          </a:lstStyle>
          <a:p>
            <a:pPr>
              <a:spcBef>
                <a:spcPct val="0"/>
              </a:spcBef>
              <a:buClrTx/>
              <a:buFontTx/>
              <a:buNone/>
            </a:pPr>
            <a:endParaRPr lang="en-US" altLang="en-US" sz="1800" b="1">
              <a:solidFill>
                <a:srgbClr val="000000"/>
              </a:solidFill>
              <a:latin typeface="Arial" panose="020B0604020202020204" pitchFamily="34" charset="0"/>
            </a:endParaRPr>
          </a:p>
          <a:p>
            <a:pPr>
              <a:spcBef>
                <a:spcPct val="0"/>
              </a:spcBef>
              <a:buClrTx/>
              <a:buFontTx/>
              <a:buNone/>
            </a:pPr>
            <a:r>
              <a:rPr lang="en-US" altLang="en-US" sz="1800" b="1">
                <a:solidFill>
                  <a:srgbClr val="000000"/>
                </a:solidFill>
                <a:latin typeface="Arial" panose="020B0604020202020204" pitchFamily="34" charset="0"/>
              </a:rPr>
              <a:t>To insert your company logo on this slide</a:t>
            </a:r>
          </a:p>
          <a:p>
            <a:pPr>
              <a:spcBef>
                <a:spcPct val="0"/>
              </a:spcBef>
              <a:buClrTx/>
              <a:buFontTx/>
              <a:buNone/>
            </a:pPr>
            <a:endParaRPr lang="en-US" altLang="en-US" sz="1800" b="1">
              <a:solidFill>
                <a:srgbClr val="000000"/>
              </a:solidFill>
              <a:latin typeface="Arial" panose="020B0604020202020204" pitchFamily="34" charset="0"/>
            </a:endParaRPr>
          </a:p>
          <a:p>
            <a:pPr>
              <a:spcBef>
                <a:spcPct val="0"/>
              </a:spcBef>
              <a:buClrTx/>
              <a:buFontTx/>
              <a:buChar char="•"/>
            </a:pPr>
            <a:r>
              <a:rPr lang="en-US" altLang="en-US" sz="1800" b="1">
                <a:solidFill>
                  <a:srgbClr val="000000"/>
                </a:solidFill>
                <a:latin typeface="Arial" panose="020B0604020202020204" pitchFamily="34" charset="0"/>
              </a:rPr>
              <a:t>From the Insert Menu</a:t>
            </a:r>
          </a:p>
          <a:p>
            <a:pPr>
              <a:spcBef>
                <a:spcPct val="0"/>
              </a:spcBef>
              <a:buClrTx/>
              <a:buFontTx/>
              <a:buChar char="•"/>
            </a:pPr>
            <a:r>
              <a:rPr lang="en-US" altLang="en-US" sz="1800" b="1">
                <a:solidFill>
                  <a:srgbClr val="000000"/>
                </a:solidFill>
                <a:latin typeface="Arial" panose="020B0604020202020204" pitchFamily="34" charset="0"/>
              </a:rPr>
              <a:t>Select “Picture”</a:t>
            </a:r>
          </a:p>
          <a:p>
            <a:pPr>
              <a:spcBef>
                <a:spcPct val="0"/>
              </a:spcBef>
              <a:buClrTx/>
              <a:buFontTx/>
              <a:buChar char="•"/>
            </a:pPr>
            <a:r>
              <a:rPr lang="en-US" altLang="en-US" sz="1800" b="1">
                <a:solidFill>
                  <a:srgbClr val="000000"/>
                </a:solidFill>
                <a:latin typeface="Arial" panose="020B0604020202020204" pitchFamily="34" charset="0"/>
              </a:rPr>
              <a:t>Locate your logo file</a:t>
            </a:r>
          </a:p>
          <a:p>
            <a:pPr>
              <a:spcBef>
                <a:spcPct val="0"/>
              </a:spcBef>
              <a:buClrTx/>
              <a:buFontTx/>
              <a:buChar char="•"/>
            </a:pPr>
            <a:r>
              <a:rPr lang="en-US" altLang="en-US" sz="1800" b="1">
                <a:solidFill>
                  <a:srgbClr val="000000"/>
                </a:solidFill>
                <a:latin typeface="Arial" panose="020B0604020202020204" pitchFamily="34" charset="0"/>
              </a:rPr>
              <a:t>Click OK</a:t>
            </a:r>
          </a:p>
          <a:p>
            <a:pPr>
              <a:spcBef>
                <a:spcPct val="0"/>
              </a:spcBef>
              <a:buClrTx/>
              <a:buFontTx/>
              <a:buNone/>
            </a:pPr>
            <a:endParaRPr lang="en-US" altLang="en-US" sz="1800" b="1">
              <a:solidFill>
                <a:srgbClr val="000000"/>
              </a:solidFill>
              <a:latin typeface="Arial" panose="020B0604020202020204" pitchFamily="34" charset="0"/>
            </a:endParaRPr>
          </a:p>
          <a:p>
            <a:pPr>
              <a:spcBef>
                <a:spcPct val="0"/>
              </a:spcBef>
              <a:buClrTx/>
              <a:buFontTx/>
              <a:buNone/>
            </a:pPr>
            <a:r>
              <a:rPr lang="en-US" altLang="en-US" sz="1800" b="1">
                <a:solidFill>
                  <a:srgbClr val="000000"/>
                </a:solidFill>
                <a:latin typeface="Arial" panose="020B0604020202020204" pitchFamily="34" charset="0"/>
              </a:rPr>
              <a:t>To resize the logo</a:t>
            </a:r>
          </a:p>
          <a:p>
            <a:pPr>
              <a:spcBef>
                <a:spcPct val="0"/>
              </a:spcBef>
              <a:buClrTx/>
              <a:buFontTx/>
              <a:buNone/>
            </a:pPr>
            <a:endParaRPr lang="en-US" altLang="en-US" sz="1800" b="1">
              <a:solidFill>
                <a:srgbClr val="000000"/>
              </a:solidFill>
              <a:latin typeface="Arial" panose="020B0604020202020204" pitchFamily="34" charset="0"/>
            </a:endParaRPr>
          </a:p>
          <a:p>
            <a:pPr>
              <a:spcBef>
                <a:spcPct val="0"/>
              </a:spcBef>
              <a:buClrTx/>
              <a:buFontTx/>
              <a:buChar char="•"/>
            </a:pPr>
            <a:r>
              <a:rPr lang="en-US" altLang="en-US" sz="1800" b="1">
                <a:solidFill>
                  <a:srgbClr val="000000"/>
                </a:solidFill>
                <a:latin typeface="Arial" panose="020B0604020202020204" pitchFamily="34" charset="0"/>
              </a:rPr>
              <a:t>Click anywhere inside the logo. The boxes that appear outside the logo are known as “resize handles.” </a:t>
            </a:r>
          </a:p>
          <a:p>
            <a:pPr>
              <a:spcBef>
                <a:spcPct val="0"/>
              </a:spcBef>
              <a:buClrTx/>
              <a:buFontTx/>
              <a:buChar char="•"/>
            </a:pPr>
            <a:r>
              <a:rPr lang="en-US" altLang="en-US" sz="1800" b="1">
                <a:solidFill>
                  <a:srgbClr val="000000"/>
                </a:solidFill>
                <a:latin typeface="Arial" panose="020B0604020202020204" pitchFamily="34" charset="0"/>
              </a:rPr>
              <a:t>Use these to resize the object. </a:t>
            </a:r>
          </a:p>
          <a:p>
            <a:pPr>
              <a:spcBef>
                <a:spcPct val="0"/>
              </a:spcBef>
              <a:buClrTx/>
              <a:buFontTx/>
              <a:buChar char="•"/>
            </a:pPr>
            <a:r>
              <a:rPr lang="en-US" altLang="en-US" sz="1800" b="1">
                <a:solidFill>
                  <a:srgbClr val="000000"/>
                </a:solidFill>
                <a:latin typeface="Arial" panose="020B0604020202020204" pitchFamily="34" charset="0"/>
              </a:rPr>
              <a:t>If you hold down the shift key before using the resize handles, you will maintain the proportions of the object you wish to resize.</a:t>
            </a:r>
            <a:endParaRPr lang="en-US" altLang="en-US" sz="2000">
              <a:latin typeface="Times New Roman" panose="02020603050405020304"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0B07D4D8-FB63-C353-A127-9219ACF92707}"/>
              </a:ext>
            </a:extLst>
          </p:cNvPr>
          <p:cNvSpPr>
            <a:spLocks noGrp="1" noChangeArrowheads="1"/>
          </p:cNvSpPr>
          <p:nvPr>
            <p:ph type="title"/>
          </p:nvPr>
        </p:nvSpPr>
        <p:spPr>
          <a:xfrm>
            <a:off x="1763713" y="333375"/>
            <a:ext cx="7129462" cy="719138"/>
          </a:xfrm>
        </p:spPr>
        <p:txBody>
          <a:bodyPr/>
          <a:lstStyle/>
          <a:p>
            <a:pPr algn="ctr"/>
            <a:r>
              <a:rPr lang="en-US"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About The IPA</a:t>
            </a:r>
          </a:p>
        </p:txBody>
      </p:sp>
      <p:sp>
        <p:nvSpPr>
          <p:cNvPr id="5123" name="Rectangle 3">
            <a:extLst>
              <a:ext uri="{FF2B5EF4-FFF2-40B4-BE49-F238E27FC236}">
                <a16:creationId xmlns:a16="http://schemas.microsoft.com/office/drawing/2014/main" id="{0A8F2D51-4DF8-0CE1-45DC-373CA202FBCE}"/>
              </a:ext>
            </a:extLst>
          </p:cNvPr>
          <p:cNvSpPr>
            <a:spLocks noGrp="1" noChangeArrowheads="1"/>
          </p:cNvSpPr>
          <p:nvPr>
            <p:ph type="body" idx="1"/>
          </p:nvPr>
        </p:nvSpPr>
        <p:spPr>
          <a:xfrm>
            <a:off x="1763713" y="1628775"/>
            <a:ext cx="7056437" cy="4832350"/>
          </a:xfrm>
        </p:spPr>
        <p:txBody>
          <a:bodyPr/>
          <a:lstStyle/>
          <a:p>
            <a:pPr>
              <a:lnSpc>
                <a:spcPct val="80000"/>
              </a:lnSpc>
              <a:buFont typeface="Wingdings" pitchFamily="2" charset="2"/>
              <a:buChar char="§"/>
            </a:pPr>
            <a:r>
              <a:rPr lang="en-US" altLang="en-US" sz="2000">
                <a:latin typeface="Calibri" panose="020F0502020204030204" pitchFamily="34" charset="0"/>
                <a:ea typeface="ＭＳ Ｐゴシック" panose="020B0600070205080204" pitchFamily="34" charset="-128"/>
                <a:cs typeface="Arial Rounded MT Bold" panose="020F0704030504030204" pitchFamily="34" charset="77"/>
              </a:rPr>
              <a:t>The only organisation in the UK focused on employee involvement and participation.  </a:t>
            </a:r>
          </a:p>
          <a:p>
            <a:pPr>
              <a:lnSpc>
                <a:spcPct val="80000"/>
              </a:lnSpc>
              <a:buFont typeface="Wingdings" pitchFamily="2" charset="2"/>
              <a:buChar char="§"/>
            </a:pPr>
            <a:endParaRPr lang="en-US" altLang="en-US" sz="2000">
              <a:latin typeface="Calibri" panose="020F0502020204030204" pitchFamily="34" charset="0"/>
              <a:ea typeface="ＭＳ Ｐゴシック" panose="020B0600070205080204" pitchFamily="34" charset="-128"/>
              <a:cs typeface="Arial Rounded MT Bold" panose="020F0704030504030204" pitchFamily="34" charset="77"/>
            </a:endParaRPr>
          </a:p>
          <a:p>
            <a:pPr>
              <a:lnSpc>
                <a:spcPct val="80000"/>
              </a:lnSpc>
              <a:buFont typeface="Wingdings" pitchFamily="2" charset="2"/>
              <a:buChar char="§"/>
            </a:pPr>
            <a:r>
              <a:rPr lang="en-US" altLang="en-US" sz="2000">
                <a:latin typeface="Calibri" panose="020F0502020204030204" pitchFamily="34" charset="0"/>
                <a:ea typeface="ＭＳ Ｐゴシック" panose="020B0600070205080204" pitchFamily="34" charset="-128"/>
                <a:cs typeface="Arial Rounded MT Bold" panose="020F0704030504030204" pitchFamily="34" charset="77"/>
              </a:rPr>
              <a:t>Increasing competitiveness through releasing the potential of all employees</a:t>
            </a:r>
          </a:p>
          <a:p>
            <a:pPr>
              <a:lnSpc>
                <a:spcPct val="80000"/>
              </a:lnSpc>
              <a:buFont typeface="Wingdings" pitchFamily="2" charset="2"/>
              <a:buChar char="§"/>
            </a:pPr>
            <a:endParaRPr lang="en-US" altLang="en-US" sz="2000">
              <a:latin typeface="Calibri" panose="020F0502020204030204" pitchFamily="34" charset="0"/>
              <a:ea typeface="ＭＳ Ｐゴシック" panose="020B0600070205080204" pitchFamily="34" charset="-128"/>
              <a:cs typeface="Arial Rounded MT Bold" panose="020F0704030504030204" pitchFamily="34" charset="77"/>
            </a:endParaRPr>
          </a:p>
          <a:p>
            <a:pPr>
              <a:lnSpc>
                <a:spcPct val="80000"/>
              </a:lnSpc>
              <a:buFont typeface="Wingdings" pitchFamily="2" charset="2"/>
              <a:buChar char="§"/>
            </a:pPr>
            <a:r>
              <a:rPr lang="en-US" altLang="en-US" sz="2000">
                <a:latin typeface="Calibri" panose="020F0502020204030204" pitchFamily="34" charset="0"/>
                <a:ea typeface="ＭＳ Ｐゴシック" panose="020B0600070205080204" pitchFamily="34" charset="-128"/>
                <a:cs typeface="Arial Rounded MT Bold" panose="020F0704030504030204" pitchFamily="34" charset="77"/>
              </a:rPr>
              <a:t>Not-for-profit, registered charity – based on dissemination of best practice</a:t>
            </a:r>
          </a:p>
          <a:p>
            <a:pPr>
              <a:lnSpc>
                <a:spcPct val="80000"/>
              </a:lnSpc>
              <a:buFont typeface="Wingdings" pitchFamily="2" charset="2"/>
              <a:buChar char="§"/>
            </a:pPr>
            <a:endParaRPr lang="en-US" altLang="en-US" sz="2000">
              <a:latin typeface="Calibri" panose="020F0502020204030204" pitchFamily="34" charset="0"/>
              <a:ea typeface="ＭＳ Ｐゴシック" panose="020B0600070205080204" pitchFamily="34" charset="-128"/>
              <a:cs typeface="Arial Rounded MT Bold" panose="020F0704030504030204" pitchFamily="34" charset="77"/>
            </a:endParaRPr>
          </a:p>
          <a:p>
            <a:pPr>
              <a:lnSpc>
                <a:spcPct val="80000"/>
              </a:lnSpc>
              <a:buFont typeface="Wingdings" pitchFamily="2" charset="2"/>
              <a:buChar char="§"/>
            </a:pPr>
            <a:r>
              <a:rPr lang="en-US" altLang="en-US" sz="2000">
                <a:latin typeface="Calibri" panose="020F0502020204030204" pitchFamily="34" charset="0"/>
                <a:ea typeface="ＭＳ Ｐゴシック" panose="020B0600070205080204" pitchFamily="34" charset="-128"/>
                <a:cs typeface="Arial Rounded MT Bold" panose="020F0704030504030204" pitchFamily="34" charset="77"/>
              </a:rPr>
              <a:t>The lead body in communication, consultation, partnership and representation</a:t>
            </a:r>
          </a:p>
          <a:p>
            <a:pPr>
              <a:lnSpc>
                <a:spcPct val="80000"/>
              </a:lnSpc>
              <a:buFont typeface="Wingdings" pitchFamily="2" charset="2"/>
              <a:buChar char="§"/>
            </a:pPr>
            <a:endParaRPr lang="en-US" altLang="en-US" sz="2000">
              <a:latin typeface="Calibri" panose="020F0502020204030204" pitchFamily="34" charset="0"/>
              <a:ea typeface="ＭＳ Ｐゴシック" panose="020B0600070205080204" pitchFamily="34" charset="-128"/>
              <a:cs typeface="Arial Rounded MT Bold" panose="020F0704030504030204" pitchFamily="34" charset="77"/>
            </a:endParaRPr>
          </a:p>
          <a:p>
            <a:pPr>
              <a:lnSpc>
                <a:spcPct val="80000"/>
              </a:lnSpc>
              <a:buFont typeface="Wingdings" pitchFamily="2" charset="2"/>
              <a:buChar char="§"/>
            </a:pPr>
            <a:r>
              <a:rPr lang="en-US" altLang="en-US" sz="2000">
                <a:latin typeface="Calibri" panose="020F0502020204030204" pitchFamily="34" charset="0"/>
                <a:ea typeface="ＭＳ Ｐゴシック" panose="020B0600070205080204" pitchFamily="34" charset="-128"/>
                <a:cs typeface="Arial Rounded MT Bold" panose="020F0704030504030204" pitchFamily="34" charset="77"/>
              </a:rPr>
              <a:t>Provides guidance to Government and TUC on Information &amp; Consultation, Employee Engagement and partnership issues</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B975E42-C2BB-FB0B-D7C0-5A52F463A22A}"/>
              </a:ext>
            </a:extLst>
          </p:cNvPr>
          <p:cNvSpPr>
            <a:spLocks noGrp="1" noChangeArrowheads="1"/>
          </p:cNvSpPr>
          <p:nvPr>
            <p:ph type="title"/>
          </p:nvPr>
        </p:nvSpPr>
        <p:spPr>
          <a:xfrm>
            <a:off x="1763713" y="333375"/>
            <a:ext cx="7129462" cy="574675"/>
          </a:xfrm>
        </p:spPr>
        <p:txBody>
          <a:bodyPr/>
          <a:lstStyle/>
          <a:p>
            <a:pPr algn="ctr"/>
            <a:r>
              <a:rPr lang="en-GB"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What Is Quiet Quitting?</a:t>
            </a:r>
          </a:p>
        </p:txBody>
      </p:sp>
      <p:sp>
        <p:nvSpPr>
          <p:cNvPr id="6147" name="Rectangle 3">
            <a:extLst>
              <a:ext uri="{FF2B5EF4-FFF2-40B4-BE49-F238E27FC236}">
                <a16:creationId xmlns:a16="http://schemas.microsoft.com/office/drawing/2014/main" id="{16BEE549-6207-5002-F305-2C95324CB13E}"/>
              </a:ext>
            </a:extLst>
          </p:cNvPr>
          <p:cNvSpPr>
            <a:spLocks noGrp="1" noChangeArrowheads="1"/>
          </p:cNvSpPr>
          <p:nvPr>
            <p:ph type="body" idx="1"/>
          </p:nvPr>
        </p:nvSpPr>
        <p:spPr>
          <a:xfrm>
            <a:off x="1763713" y="1484313"/>
            <a:ext cx="7056437" cy="5257800"/>
          </a:xfrm>
        </p:spPr>
        <p:txBody>
          <a:bodyPr/>
          <a:lstStyle/>
          <a:p>
            <a:pPr>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Driven largely by social media, quiet quitting emerged as a much-publicised trend in the United States </a:t>
            </a: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Some commentators say it originated in China as “lying flat” </a:t>
            </a: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“You’re not outright quitting your job but you’re quitting the idea of going above and beyond. You’re still performing your duties but you’re no longer subscribing to the hustle culture and mentality that work has to be your life. The reality is it’s not and your worth as a person is not defined by your productive output.”</a:t>
            </a: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“Quiet quitting refers to doing the minimum requirements of one’s job and putting in no more time, effort, or enthusiasm than absolutely necessary. As such, it is something of a misnomer, since the worker doesn’t actually leave their position and continues to collect a salary.”</a:t>
            </a: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400" dirty="0">
              <a:latin typeface="Arial" panose="020B0604020202020204" pitchFamily="34" charset="0"/>
              <a:ea typeface="ＭＳ Ｐゴシック" panose="020B0600070205080204" pitchFamily="34" charset="-128"/>
              <a:cs typeface="Arial Rounded MT Bold" panose="020F0704030504030204"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E6BCE4B-5C02-D13A-914A-020CA91E1E13}"/>
              </a:ext>
            </a:extLst>
          </p:cNvPr>
          <p:cNvSpPr>
            <a:spLocks noGrp="1" noChangeArrowheads="1"/>
          </p:cNvSpPr>
          <p:nvPr>
            <p:ph type="title"/>
          </p:nvPr>
        </p:nvSpPr>
        <p:spPr>
          <a:xfrm>
            <a:off x="1763713" y="333375"/>
            <a:ext cx="7129462" cy="574675"/>
          </a:xfrm>
        </p:spPr>
        <p:txBody>
          <a:bodyPr/>
          <a:lstStyle/>
          <a:p>
            <a:pPr algn="ctr"/>
            <a:r>
              <a:rPr lang="en-GB"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What Effect Does Quiet Quitting Have?</a:t>
            </a:r>
          </a:p>
        </p:txBody>
      </p:sp>
      <p:sp>
        <p:nvSpPr>
          <p:cNvPr id="6147" name="Rectangle 3">
            <a:extLst>
              <a:ext uri="{FF2B5EF4-FFF2-40B4-BE49-F238E27FC236}">
                <a16:creationId xmlns:a16="http://schemas.microsoft.com/office/drawing/2014/main" id="{42BEB925-6B83-92E7-5BCB-C59ED845EDD5}"/>
              </a:ext>
            </a:extLst>
          </p:cNvPr>
          <p:cNvSpPr>
            <a:spLocks noGrp="1" noChangeArrowheads="1"/>
          </p:cNvSpPr>
          <p:nvPr>
            <p:ph type="body" idx="1"/>
          </p:nvPr>
        </p:nvSpPr>
        <p:spPr>
          <a:xfrm>
            <a:off x="1763713" y="1484313"/>
            <a:ext cx="7056437" cy="5257800"/>
          </a:xfrm>
        </p:spPr>
        <p:txBody>
          <a:bodyPr/>
          <a:lstStyle/>
          <a:p>
            <a:pPr>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We’ve all known people who say “right, from now on I’m going to do the bare minimum”</a:t>
            </a: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Are they? Or are they actually talking about doing the bare minimum so much that they don’t have time to do the bare minimum?</a:t>
            </a: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Why?</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Disengagement caused by a particular experience?</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An accumulation of disappointments and setbacks?</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Just to make a point – they are still working at an acceptable level?</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They are a bit lazy?</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They have underlying mental health issues?</a:t>
            </a:r>
          </a:p>
          <a:p>
            <a:pPr marL="457200" lvl="1" indent="0">
              <a:lnSpc>
                <a:spcPct val="80000"/>
              </a:lnSpc>
              <a:buFontTx/>
              <a:buNone/>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Or, has it always been a symptom of a lack of management capability?</a:t>
            </a: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400" dirty="0">
              <a:latin typeface="Arial" panose="020B0604020202020204" pitchFamily="34" charset="0"/>
              <a:ea typeface="ＭＳ Ｐゴシック" panose="020B0600070205080204" pitchFamily="34" charset="-128"/>
              <a:cs typeface="Arial Rounded MT Bold" panose="020F0704030504030204" pitchFamily="34"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2AF327C-68F3-391C-27EE-56285F069DB6}"/>
              </a:ext>
            </a:extLst>
          </p:cNvPr>
          <p:cNvSpPr>
            <a:spLocks noGrp="1" noChangeArrowheads="1"/>
          </p:cNvSpPr>
          <p:nvPr>
            <p:ph type="title"/>
          </p:nvPr>
        </p:nvSpPr>
        <p:spPr>
          <a:xfrm>
            <a:off x="1763713" y="333375"/>
            <a:ext cx="7129462" cy="574675"/>
          </a:xfrm>
        </p:spPr>
        <p:txBody>
          <a:bodyPr/>
          <a:lstStyle/>
          <a:p>
            <a:pPr algn="ctr"/>
            <a:r>
              <a:rPr lang="en-GB"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Quiet Quitting in 2022</a:t>
            </a:r>
          </a:p>
        </p:txBody>
      </p:sp>
      <p:sp>
        <p:nvSpPr>
          <p:cNvPr id="6147" name="Rectangle 3">
            <a:extLst>
              <a:ext uri="{FF2B5EF4-FFF2-40B4-BE49-F238E27FC236}">
                <a16:creationId xmlns:a16="http://schemas.microsoft.com/office/drawing/2014/main" id="{8D9C195C-ABCE-A196-C828-87408EB10794}"/>
              </a:ext>
            </a:extLst>
          </p:cNvPr>
          <p:cNvSpPr>
            <a:spLocks noGrp="1" noChangeArrowheads="1"/>
          </p:cNvSpPr>
          <p:nvPr>
            <p:ph type="body" idx="1"/>
          </p:nvPr>
        </p:nvSpPr>
        <p:spPr>
          <a:xfrm>
            <a:off x="1258888" y="1484313"/>
            <a:ext cx="7561262" cy="5257800"/>
          </a:xfrm>
        </p:spPr>
        <p:txBody>
          <a:bodyPr/>
          <a:lstStyle/>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To some people, this feels and looks different now</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Is Quiet Quitting more of a conscious, strategic choice than a reaction?</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“Quiet quitters continue to fulfil their primary responsibilities, but they’re less willing to engage in activities known as citizenship behaviours: no more staying late, showing up early, or attending non-mandatory meetings.”</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In the US, some managers have responded to quiet quitting by quietly, or loudly, firing employees whom they see as slacking off</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“Quiet firing” has become a buzz phrase in its own right</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“A least 50% of the U.S. workforce can be classified as quiet quitters” </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400" dirty="0">
              <a:latin typeface="Arial" panose="020B0604020202020204" pitchFamily="34" charset="0"/>
              <a:ea typeface="ＭＳ Ｐゴシック" panose="020B0600070205080204" pitchFamily="34" charset="-128"/>
              <a:cs typeface="Arial Rounded MT Bold" panose="020F070403050403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CECC73AA-1DDB-AC5B-0700-8E15A4C7C65A}"/>
              </a:ext>
            </a:extLst>
          </p:cNvPr>
          <p:cNvSpPr>
            <a:spLocks noGrp="1" noChangeArrowheads="1"/>
          </p:cNvSpPr>
          <p:nvPr>
            <p:ph type="title"/>
          </p:nvPr>
        </p:nvSpPr>
        <p:spPr>
          <a:xfrm>
            <a:off x="1763713" y="333375"/>
            <a:ext cx="7129462" cy="574675"/>
          </a:xfrm>
        </p:spPr>
        <p:txBody>
          <a:bodyPr/>
          <a:lstStyle/>
          <a:p>
            <a:pPr algn="ctr"/>
            <a:r>
              <a:rPr lang="en-GB"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Quiet Quitting in the UK</a:t>
            </a:r>
          </a:p>
        </p:txBody>
      </p:sp>
      <p:sp>
        <p:nvSpPr>
          <p:cNvPr id="6147" name="Rectangle 3">
            <a:extLst>
              <a:ext uri="{FF2B5EF4-FFF2-40B4-BE49-F238E27FC236}">
                <a16:creationId xmlns:a16="http://schemas.microsoft.com/office/drawing/2014/main" id="{85C51693-30BB-6238-8FA7-F96D8D100ACE}"/>
              </a:ext>
            </a:extLst>
          </p:cNvPr>
          <p:cNvSpPr>
            <a:spLocks noGrp="1" noChangeArrowheads="1"/>
          </p:cNvSpPr>
          <p:nvPr>
            <p:ph type="body" idx="1"/>
          </p:nvPr>
        </p:nvSpPr>
        <p:spPr>
          <a:xfrm>
            <a:off x="1258888" y="1196975"/>
            <a:ext cx="7561262" cy="5545138"/>
          </a:xfrm>
        </p:spPr>
        <p:txBody>
          <a:bodyPr/>
          <a:lstStyle/>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Experts have suggested that the “quiet quitting” trend is connected to poor job satisfaction</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Gallup’s recently published State of the Global Workplace report found that just </a:t>
            </a:r>
            <a:r>
              <a:rPr lang="en-GB" altLang="en-US" sz="2000" b="1" dirty="0">
                <a:latin typeface="Calibri" panose="020F0502020204030204" pitchFamily="34" charset="0"/>
                <a:ea typeface="Cambria" panose="02040503050406030204" pitchFamily="18" charset="0"/>
                <a:cs typeface="Calibri" panose="020F0502020204030204" pitchFamily="34" charset="0"/>
              </a:rPr>
              <a:t>9%</a:t>
            </a:r>
            <a:r>
              <a:rPr lang="en-GB" altLang="en-US" sz="2000" dirty="0">
                <a:latin typeface="Calibri" panose="020F0502020204030204" pitchFamily="34" charset="0"/>
                <a:ea typeface="Cambria" panose="02040503050406030204" pitchFamily="18" charset="0"/>
                <a:cs typeface="Calibri" panose="020F0502020204030204" pitchFamily="34" charset="0"/>
              </a:rPr>
              <a:t> of UK workers feel enthused by their work and workplace, compared to </a:t>
            </a:r>
            <a:r>
              <a:rPr lang="en-GB" altLang="en-US" sz="2000" b="1" dirty="0">
                <a:latin typeface="Calibri" panose="020F0502020204030204" pitchFamily="34" charset="0"/>
                <a:ea typeface="Cambria" panose="02040503050406030204" pitchFamily="18" charset="0"/>
                <a:cs typeface="Calibri" panose="020F0502020204030204" pitchFamily="34" charset="0"/>
              </a:rPr>
              <a:t>16%</a:t>
            </a:r>
            <a:r>
              <a:rPr lang="en-GB" altLang="en-US" sz="2000" dirty="0">
                <a:latin typeface="Calibri" panose="020F0502020204030204" pitchFamily="34" charset="0"/>
                <a:ea typeface="Cambria" panose="02040503050406030204" pitchFamily="18" charset="0"/>
                <a:cs typeface="Calibri" panose="020F0502020204030204" pitchFamily="34" charset="0"/>
              </a:rPr>
              <a:t> in Germany and </a:t>
            </a:r>
            <a:r>
              <a:rPr lang="en-GB" altLang="en-US" sz="2000" b="1" dirty="0">
                <a:latin typeface="Calibri" panose="020F0502020204030204" pitchFamily="34" charset="0"/>
                <a:ea typeface="Cambria" panose="02040503050406030204" pitchFamily="18" charset="0"/>
                <a:cs typeface="Calibri" panose="020F0502020204030204" pitchFamily="34" charset="0"/>
              </a:rPr>
              <a:t>33%</a:t>
            </a:r>
            <a:r>
              <a:rPr lang="en-GB" altLang="en-US" sz="2000" dirty="0">
                <a:latin typeface="Calibri" panose="020F0502020204030204" pitchFamily="34" charset="0"/>
                <a:ea typeface="Cambria" panose="02040503050406030204" pitchFamily="18" charset="0"/>
                <a:cs typeface="Calibri" panose="020F0502020204030204" pitchFamily="34" charset="0"/>
              </a:rPr>
              <a:t> in Romania</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“The Great Resignation shows us that employees, after pandemic-era stress, uncertainty, burnout, and isolation, are now more certain than ever of what they will and will not tolerate at work”</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Quiet Quitting is clearly a symptom of what we all know as employee disengagement - more than one in five workers around the world planned to quit their jobs in 2022</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How many Quiet Quitters do we have in the UK?</a:t>
            </a:r>
          </a:p>
          <a:p>
            <a:pPr marL="457200" lvl="1" indent="0">
              <a:lnSpc>
                <a:spcPct val="80000"/>
              </a:lnSpc>
              <a:buFontTx/>
              <a:buNone/>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400" dirty="0">
              <a:latin typeface="Arial" panose="020B0604020202020204" pitchFamily="34" charset="0"/>
              <a:ea typeface="ＭＳ Ｐゴシック" panose="020B0600070205080204" pitchFamily="34" charset="-128"/>
              <a:cs typeface="Arial Rounded MT Bold" panose="020F0704030504030204" pitchFamily="34"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253B7D1-CE9F-898D-047F-71D1DEE5CD64}"/>
              </a:ext>
            </a:extLst>
          </p:cNvPr>
          <p:cNvSpPr>
            <a:spLocks noGrp="1" noChangeArrowheads="1"/>
          </p:cNvSpPr>
          <p:nvPr>
            <p:ph type="title"/>
          </p:nvPr>
        </p:nvSpPr>
        <p:spPr>
          <a:xfrm>
            <a:off x="1763713" y="333375"/>
            <a:ext cx="7129462" cy="358775"/>
          </a:xfrm>
        </p:spPr>
        <p:txBody>
          <a:bodyPr/>
          <a:lstStyle/>
          <a:p>
            <a:pPr algn="ctr"/>
            <a:r>
              <a:rPr lang="en-GB"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Ideas To Counter Quiet Quitting</a:t>
            </a:r>
          </a:p>
        </p:txBody>
      </p:sp>
      <p:sp>
        <p:nvSpPr>
          <p:cNvPr id="6147" name="Rectangle 3">
            <a:extLst>
              <a:ext uri="{FF2B5EF4-FFF2-40B4-BE49-F238E27FC236}">
                <a16:creationId xmlns:a16="http://schemas.microsoft.com/office/drawing/2014/main" id="{127EB80D-5FDF-3996-3D3E-E66D6955F845}"/>
              </a:ext>
            </a:extLst>
          </p:cNvPr>
          <p:cNvSpPr>
            <a:spLocks noGrp="1" noChangeArrowheads="1"/>
          </p:cNvSpPr>
          <p:nvPr>
            <p:ph type="body" idx="1"/>
          </p:nvPr>
        </p:nvSpPr>
        <p:spPr>
          <a:xfrm>
            <a:off x="1258888" y="692150"/>
            <a:ext cx="7561262" cy="6049963"/>
          </a:xfrm>
        </p:spPr>
        <p:txBody>
          <a:bodyPr/>
          <a:lstStyle/>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r>
              <a:rPr lang="en-GB" altLang="en-US" sz="2000" b="1" dirty="0">
                <a:latin typeface="Calibri" panose="020F0502020204030204" pitchFamily="34" charset="0"/>
                <a:ea typeface="Cambria" panose="02040503050406030204" pitchFamily="18" charset="0"/>
                <a:cs typeface="Calibri" panose="020F0502020204030204" pitchFamily="34" charset="0"/>
              </a:rPr>
              <a:t>Get managers keyed in</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get managers plugged into not only the work, but the people behind the work</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good managers are good listeners, and good listeners listen carefully, attentively, and sympathetically</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reskilling managers to be effective leaders in a hybrid environment</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people may leave jobs because of managers, but they also stay because of them</a:t>
            </a:r>
          </a:p>
          <a:p>
            <a:pPr marL="457200" lvl="1" indent="0">
              <a:lnSpc>
                <a:spcPct val="80000"/>
              </a:lnSpc>
              <a:buFontTx/>
              <a:buNone/>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r>
              <a:rPr lang="en-GB" altLang="en-US" sz="2000" b="1" dirty="0">
                <a:latin typeface="Calibri" panose="020F0502020204030204" pitchFamily="34" charset="0"/>
                <a:ea typeface="Cambria" panose="02040503050406030204" pitchFamily="18" charset="0"/>
                <a:cs typeface="Calibri" panose="020F0502020204030204" pitchFamily="34" charset="0"/>
              </a:rPr>
              <a:t>Understand engagement, employee by employee</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fostering connection and rapport can develop a deep and robust understanding of what keeps individuals motivated </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Employees need to feel like their growth and development is being taken seriously </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Show them they’re working toward a clearly defined goal, with support along the way</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r>
              <a:rPr lang="en-GB" altLang="en-US" sz="2000" b="1" dirty="0">
                <a:latin typeface="Calibri" panose="020F0502020204030204" pitchFamily="34" charset="0"/>
                <a:ea typeface="Cambria" panose="02040503050406030204" pitchFamily="18" charset="0"/>
                <a:cs typeface="Calibri" panose="020F0502020204030204" pitchFamily="34" charset="0"/>
              </a:rPr>
              <a:t>Tap into the power of recognition</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feeling of being overworked and underappreciated is a common experience</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recognise people for who they are and what they do</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care about peoples’ health and wellbeing</a:t>
            </a:r>
          </a:p>
          <a:p>
            <a:pPr lvl="1">
              <a:lnSpc>
                <a:spcPct val="80000"/>
              </a:lnSpc>
              <a:buFont typeface="Wingdings" panose="05000000000000000000" pitchFamily="2" charset="2"/>
              <a:buChar char="§"/>
              <a:defRPr/>
            </a:pPr>
            <a:r>
              <a:rPr lang="en-GB" altLang="en-US" sz="1600" dirty="0">
                <a:latin typeface="Calibri" panose="020F0502020204030204" pitchFamily="34" charset="0"/>
                <a:ea typeface="Cambria" panose="02040503050406030204" pitchFamily="18" charset="0"/>
                <a:cs typeface="Calibri" panose="020F0502020204030204" pitchFamily="34" charset="0"/>
              </a:rPr>
              <a:t>“Recognition has a ripple effect of positivity, up, down, and across the organisation. It buoys employees, making them feel seen, heard, and valued for their unique perspectives, experiences, and contributions”</a:t>
            </a:r>
          </a:p>
          <a:p>
            <a:pPr lvl="1">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400" dirty="0">
              <a:latin typeface="Arial" panose="020B0604020202020204" pitchFamily="34" charset="0"/>
              <a:ea typeface="ＭＳ Ｐゴシック" panose="020B0600070205080204" pitchFamily="34" charset="-128"/>
              <a:cs typeface="Arial Rounded MT Bold" panose="020F0704030504030204" pitchFamily="34"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7AA8D4AC-9427-10F7-9356-E5355F28B888}"/>
              </a:ext>
            </a:extLst>
          </p:cNvPr>
          <p:cNvSpPr>
            <a:spLocks noGrp="1" noChangeArrowheads="1"/>
          </p:cNvSpPr>
          <p:nvPr>
            <p:ph type="title"/>
          </p:nvPr>
        </p:nvSpPr>
        <p:spPr>
          <a:xfrm>
            <a:off x="1763713" y="333375"/>
            <a:ext cx="7129462" cy="574675"/>
          </a:xfrm>
        </p:spPr>
        <p:txBody>
          <a:bodyPr/>
          <a:lstStyle/>
          <a:p>
            <a:pPr algn="ctr"/>
            <a:r>
              <a:rPr lang="en-GB"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How Do We Achieve This?</a:t>
            </a:r>
          </a:p>
        </p:txBody>
      </p:sp>
      <p:sp>
        <p:nvSpPr>
          <p:cNvPr id="6147" name="Rectangle 3">
            <a:extLst>
              <a:ext uri="{FF2B5EF4-FFF2-40B4-BE49-F238E27FC236}">
                <a16:creationId xmlns:a16="http://schemas.microsoft.com/office/drawing/2014/main" id="{18C8A073-6516-5DBD-DF40-1B00130781F2}"/>
              </a:ext>
            </a:extLst>
          </p:cNvPr>
          <p:cNvSpPr>
            <a:spLocks noGrp="1" noChangeArrowheads="1"/>
          </p:cNvSpPr>
          <p:nvPr>
            <p:ph type="body" idx="1"/>
          </p:nvPr>
        </p:nvSpPr>
        <p:spPr>
          <a:xfrm>
            <a:off x="1258888" y="1557338"/>
            <a:ext cx="7561262" cy="5184775"/>
          </a:xfrm>
        </p:spPr>
        <p:txBody>
          <a:bodyPr/>
          <a:lstStyle/>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Do we need to completely re-think how we manage people?</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r>
              <a:rPr lang="en-GB" altLang="en-US" sz="2000" dirty="0">
                <a:latin typeface="Calibri" panose="020F0502020204030204" pitchFamily="34" charset="0"/>
                <a:ea typeface="Cambria" panose="02040503050406030204" pitchFamily="18" charset="0"/>
                <a:cs typeface="Calibri" panose="020F0502020204030204" pitchFamily="34" charset="0"/>
              </a:rPr>
              <a:t>If so, how do we:</a:t>
            </a:r>
          </a:p>
          <a:p>
            <a:pPr lvl="1">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lvl="2">
              <a:lnSpc>
                <a:spcPct val="80000"/>
              </a:lnSpc>
              <a:buFont typeface="Wingdings" panose="05000000000000000000" pitchFamily="2" charset="2"/>
              <a:buChar char="§"/>
              <a:defRPr/>
            </a:pPr>
            <a:r>
              <a:rPr lang="en-GB" altLang="en-US" sz="1800" dirty="0">
                <a:latin typeface="Calibri" panose="020F0502020204030204" pitchFamily="34" charset="0"/>
                <a:ea typeface="Cambria" panose="02040503050406030204" pitchFamily="18" charset="0"/>
                <a:cs typeface="Calibri" panose="020F0502020204030204" pitchFamily="34" charset="0"/>
              </a:rPr>
              <a:t>Define what we expect of managers?</a:t>
            </a:r>
          </a:p>
          <a:p>
            <a:pPr lvl="2">
              <a:lnSpc>
                <a:spcPct val="80000"/>
              </a:lnSpc>
              <a:buFont typeface="Wingdings" panose="05000000000000000000" pitchFamily="2" charset="2"/>
              <a:buChar char="§"/>
              <a:defRPr/>
            </a:pPr>
            <a:endParaRPr lang="en-GB" altLang="en-US" sz="1800" dirty="0">
              <a:latin typeface="Calibri" panose="020F0502020204030204" pitchFamily="34" charset="0"/>
              <a:ea typeface="Cambria" panose="02040503050406030204" pitchFamily="18" charset="0"/>
              <a:cs typeface="Calibri" panose="020F0502020204030204" pitchFamily="34" charset="0"/>
            </a:endParaRPr>
          </a:p>
          <a:p>
            <a:pPr lvl="2">
              <a:lnSpc>
                <a:spcPct val="80000"/>
              </a:lnSpc>
              <a:buFont typeface="Wingdings" panose="05000000000000000000" pitchFamily="2" charset="2"/>
              <a:buChar char="§"/>
              <a:defRPr/>
            </a:pPr>
            <a:r>
              <a:rPr lang="en-GB" altLang="en-US" sz="1800" dirty="0">
                <a:latin typeface="Calibri" panose="020F0502020204030204" pitchFamily="34" charset="0"/>
                <a:ea typeface="Cambria" panose="02040503050406030204" pitchFamily="18" charset="0"/>
                <a:cs typeface="Calibri" panose="020F0502020204030204" pitchFamily="34" charset="0"/>
              </a:rPr>
              <a:t>Train and encourage managers to deliver what is expected?</a:t>
            </a:r>
          </a:p>
          <a:p>
            <a:pPr lvl="2">
              <a:lnSpc>
                <a:spcPct val="80000"/>
              </a:lnSpc>
              <a:buFont typeface="Wingdings" panose="05000000000000000000" pitchFamily="2" charset="2"/>
              <a:buChar char="§"/>
              <a:defRPr/>
            </a:pPr>
            <a:endParaRPr lang="en-GB" altLang="en-US" sz="1800" dirty="0">
              <a:latin typeface="Calibri" panose="020F0502020204030204" pitchFamily="34" charset="0"/>
              <a:ea typeface="Cambria" panose="02040503050406030204" pitchFamily="18" charset="0"/>
              <a:cs typeface="Calibri" panose="020F0502020204030204" pitchFamily="34" charset="0"/>
            </a:endParaRPr>
          </a:p>
          <a:p>
            <a:pPr lvl="2">
              <a:lnSpc>
                <a:spcPct val="80000"/>
              </a:lnSpc>
              <a:buFont typeface="Wingdings" panose="05000000000000000000" pitchFamily="2" charset="2"/>
              <a:buChar char="§"/>
              <a:defRPr/>
            </a:pPr>
            <a:r>
              <a:rPr lang="en-GB" altLang="en-US" sz="1800" dirty="0">
                <a:latin typeface="Calibri" panose="020F0502020204030204" pitchFamily="34" charset="0"/>
                <a:ea typeface="Cambria" panose="02040503050406030204" pitchFamily="18" charset="0"/>
                <a:cs typeface="Calibri" panose="020F0502020204030204" pitchFamily="34" charset="0"/>
              </a:rPr>
              <a:t>Give managers the confidence to engage people individually?</a:t>
            </a:r>
          </a:p>
          <a:p>
            <a:pPr lvl="2">
              <a:lnSpc>
                <a:spcPct val="80000"/>
              </a:lnSpc>
              <a:buFont typeface="Wingdings" panose="05000000000000000000" pitchFamily="2" charset="2"/>
              <a:buChar char="§"/>
              <a:defRPr/>
            </a:pPr>
            <a:endParaRPr lang="en-GB" altLang="en-US" sz="1800" dirty="0">
              <a:latin typeface="Calibri" panose="020F0502020204030204" pitchFamily="34" charset="0"/>
              <a:ea typeface="Cambria" panose="02040503050406030204" pitchFamily="18" charset="0"/>
              <a:cs typeface="Calibri" panose="020F0502020204030204" pitchFamily="34" charset="0"/>
            </a:endParaRPr>
          </a:p>
          <a:p>
            <a:pPr lvl="2">
              <a:lnSpc>
                <a:spcPct val="80000"/>
              </a:lnSpc>
              <a:buFont typeface="Wingdings" panose="05000000000000000000" pitchFamily="2" charset="2"/>
              <a:buChar char="§"/>
              <a:defRPr/>
            </a:pPr>
            <a:r>
              <a:rPr lang="en-GB" altLang="en-US" sz="1800" dirty="0">
                <a:latin typeface="Calibri" panose="020F0502020204030204" pitchFamily="34" charset="0"/>
                <a:ea typeface="Cambria" panose="02040503050406030204" pitchFamily="18" charset="0"/>
                <a:cs typeface="Calibri" panose="020F0502020204030204" pitchFamily="34" charset="0"/>
              </a:rPr>
              <a:t>Help employees to develop resilience to overcome setbacks and disappointments?</a:t>
            </a:r>
          </a:p>
          <a:p>
            <a:pPr lvl="2">
              <a:lnSpc>
                <a:spcPct val="80000"/>
              </a:lnSpc>
              <a:buFont typeface="Wingdings" panose="05000000000000000000" pitchFamily="2" charset="2"/>
              <a:buChar char="§"/>
              <a:defRPr/>
            </a:pPr>
            <a:endParaRPr lang="en-GB" altLang="en-US" sz="1800" dirty="0">
              <a:latin typeface="Calibri" panose="020F0502020204030204" pitchFamily="34" charset="0"/>
              <a:ea typeface="Cambria" panose="02040503050406030204" pitchFamily="18" charset="0"/>
              <a:cs typeface="Calibri" panose="020F0502020204030204" pitchFamily="34" charset="0"/>
            </a:endParaRPr>
          </a:p>
          <a:p>
            <a:pPr lvl="2">
              <a:lnSpc>
                <a:spcPct val="80000"/>
              </a:lnSpc>
              <a:buFont typeface="Wingdings" panose="05000000000000000000" pitchFamily="2" charset="2"/>
              <a:buChar char="§"/>
              <a:defRPr/>
            </a:pPr>
            <a:r>
              <a:rPr lang="en-GB" altLang="en-US" sz="1800" dirty="0">
                <a:latin typeface="Calibri" panose="020F0502020204030204" pitchFamily="34" charset="0"/>
                <a:ea typeface="Cambria" panose="02040503050406030204" pitchFamily="18" charset="0"/>
                <a:cs typeface="Calibri" panose="020F0502020204030204" pitchFamily="34" charset="0"/>
              </a:rPr>
              <a:t>Help everyone to set and understand conversational boundaries? </a:t>
            </a:r>
          </a:p>
          <a:p>
            <a:pPr lvl="2">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2">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2">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2">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lvl="1">
              <a:lnSpc>
                <a:spcPct val="80000"/>
              </a:lnSpc>
              <a:buFont typeface="Wingdings" panose="05000000000000000000" pitchFamily="2" charset="2"/>
              <a:buChar char="§"/>
              <a:defRPr/>
            </a:pPr>
            <a:endParaRPr lang="en-GB" altLang="en-US" sz="1600" dirty="0">
              <a:latin typeface="Calibri" panose="020F0502020204030204" pitchFamily="34" charset="0"/>
              <a:ea typeface="Cambria" panose="02040503050406030204" pitchFamily="18" charset="0"/>
              <a:cs typeface="Calibri" panose="020F0502020204030204" pitchFamily="34" charset="0"/>
            </a:endParaRPr>
          </a:p>
          <a:p>
            <a:pPr marL="457200" lvl="1" indent="0">
              <a:lnSpc>
                <a:spcPct val="80000"/>
              </a:lnSpc>
              <a:buFontTx/>
              <a:buNone/>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000" dirty="0">
              <a:latin typeface="Calibri" panose="020F0502020204030204" pitchFamily="34" charset="0"/>
              <a:ea typeface="Cambria" panose="02040503050406030204" pitchFamily="18" charset="0"/>
              <a:cs typeface="Calibri" panose="020F0502020204030204" pitchFamily="34" charset="0"/>
            </a:endParaRPr>
          </a:p>
          <a:p>
            <a:pPr>
              <a:lnSpc>
                <a:spcPct val="80000"/>
              </a:lnSpc>
              <a:buFont typeface="Wingdings" panose="05000000000000000000" pitchFamily="2" charset="2"/>
              <a:buChar char="§"/>
              <a:defRPr/>
            </a:pPr>
            <a:endParaRPr lang="en-GB" altLang="en-US" sz="2400" dirty="0">
              <a:latin typeface="Arial" panose="020B0604020202020204" pitchFamily="34" charset="0"/>
              <a:ea typeface="ＭＳ Ｐゴシック" panose="020B0600070205080204" pitchFamily="34" charset="-128"/>
              <a:cs typeface="Arial Rounded MT Bold" panose="020F0704030504030204" pitchFamily="34"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B1EE6E0-AC8B-2A62-383E-3D51CFBE8C61}"/>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D60093"/>
              </a:buClr>
              <a:buFont typeface="Monotype Sorts" pitchFamily="2" charset="2"/>
              <a:buChar char="n"/>
              <a:defRPr sz="32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1pPr>
            <a:lvl2pPr marL="742950" indent="-285750">
              <a:spcBef>
                <a:spcPct val="20000"/>
              </a:spcBef>
              <a:buClr>
                <a:srgbClr val="D60093"/>
              </a:buClr>
              <a:buChar char="–"/>
              <a:defRPr sz="28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2pPr>
            <a:lvl3pPr marL="1143000" indent="-228600">
              <a:spcBef>
                <a:spcPct val="20000"/>
              </a:spcBef>
              <a:buClr>
                <a:srgbClr val="D60093"/>
              </a:buClr>
              <a:buChar char="»"/>
              <a:defRPr sz="24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3pPr>
            <a:lvl4pPr marL="1600200" indent="-228600">
              <a:spcBef>
                <a:spcPct val="20000"/>
              </a:spcBef>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4pPr>
            <a:lvl5pPr marL="2057400" indent="-228600">
              <a:spcBef>
                <a:spcPct val="20000"/>
              </a:spcBef>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5pPr>
            <a:lvl6pPr marL="25146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6pPr>
            <a:lvl7pPr marL="29718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7pPr>
            <a:lvl8pPr marL="34290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8pPr>
            <a:lvl9pPr marL="38862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9pPr>
          </a:lstStyle>
          <a:p>
            <a:pPr algn="ctr">
              <a:spcBef>
                <a:spcPct val="0"/>
              </a:spcBef>
              <a:buClrTx/>
              <a:buFontTx/>
              <a:buNone/>
            </a:pPr>
            <a:endParaRPr lang="en-GB" altLang="en-US" sz="2000">
              <a:latin typeface="Times New Roman" panose="02020603050405020304" pitchFamily="18" charset="0"/>
            </a:endParaRPr>
          </a:p>
        </p:txBody>
      </p:sp>
      <p:sp>
        <p:nvSpPr>
          <p:cNvPr id="12291" name="Rectangle 3">
            <a:extLst>
              <a:ext uri="{FF2B5EF4-FFF2-40B4-BE49-F238E27FC236}">
                <a16:creationId xmlns:a16="http://schemas.microsoft.com/office/drawing/2014/main" id="{DB64CC85-02E9-684A-8919-924B57A57279}"/>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D60093"/>
              </a:buClr>
              <a:buFont typeface="Monotype Sorts" pitchFamily="2" charset="2"/>
              <a:buChar char="n"/>
              <a:defRPr sz="32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1pPr>
            <a:lvl2pPr marL="742950" indent="-285750">
              <a:spcBef>
                <a:spcPct val="20000"/>
              </a:spcBef>
              <a:buClr>
                <a:srgbClr val="D60093"/>
              </a:buClr>
              <a:buChar char="–"/>
              <a:defRPr sz="28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2pPr>
            <a:lvl3pPr marL="1143000" indent="-228600">
              <a:spcBef>
                <a:spcPct val="20000"/>
              </a:spcBef>
              <a:buClr>
                <a:srgbClr val="D60093"/>
              </a:buClr>
              <a:buChar char="»"/>
              <a:defRPr sz="24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3pPr>
            <a:lvl4pPr marL="1600200" indent="-228600">
              <a:spcBef>
                <a:spcPct val="20000"/>
              </a:spcBef>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4pPr>
            <a:lvl5pPr marL="2057400" indent="-228600">
              <a:spcBef>
                <a:spcPct val="20000"/>
              </a:spcBef>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5pPr>
            <a:lvl6pPr marL="25146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6pPr>
            <a:lvl7pPr marL="29718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7pPr>
            <a:lvl8pPr marL="34290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8pPr>
            <a:lvl9pPr marL="3886200" indent="-228600" eaLnBrk="0" fontAlgn="base" hangingPunct="0">
              <a:spcBef>
                <a:spcPct val="20000"/>
              </a:spcBef>
              <a:spcAft>
                <a:spcPct val="0"/>
              </a:spcAft>
              <a:buClr>
                <a:srgbClr val="D60093"/>
              </a:buClr>
              <a:buChar char="–"/>
              <a:defRPr sz="2000">
                <a:solidFill>
                  <a:schemeClr val="tx1"/>
                </a:solidFill>
                <a:latin typeface="Arial Rounded MT Bold" panose="020F0704030504030204" pitchFamily="34" charset="77"/>
                <a:ea typeface="ＭＳ Ｐゴシック" panose="020B0600070205080204" pitchFamily="34" charset="-128"/>
                <a:cs typeface="Arial Rounded MT Bold" panose="020F0704030504030204" pitchFamily="34" charset="77"/>
              </a:defRPr>
            </a:lvl9pPr>
          </a:lstStyle>
          <a:p>
            <a:pPr algn="ctr">
              <a:spcBef>
                <a:spcPct val="0"/>
              </a:spcBef>
              <a:buClrTx/>
              <a:buFontTx/>
              <a:buNone/>
            </a:pPr>
            <a:endParaRPr lang="en-GB" altLang="en-US" sz="2000">
              <a:latin typeface="Times New Roman" panose="02020603050405020304" pitchFamily="18" charset="0"/>
            </a:endParaRPr>
          </a:p>
        </p:txBody>
      </p:sp>
      <p:sp>
        <p:nvSpPr>
          <p:cNvPr id="12292" name="Rectangle 4">
            <a:extLst>
              <a:ext uri="{FF2B5EF4-FFF2-40B4-BE49-F238E27FC236}">
                <a16:creationId xmlns:a16="http://schemas.microsoft.com/office/drawing/2014/main" id="{6C168A20-1905-F765-71C5-1AA969A00540}"/>
              </a:ext>
            </a:extLst>
          </p:cNvPr>
          <p:cNvSpPr>
            <a:spLocks noGrp="1" noChangeArrowheads="1"/>
          </p:cNvSpPr>
          <p:nvPr>
            <p:ph type="title"/>
          </p:nvPr>
        </p:nvSpPr>
        <p:spPr>
          <a:xfrm>
            <a:off x="1763713" y="333375"/>
            <a:ext cx="7129462" cy="647700"/>
          </a:xfrm>
        </p:spPr>
        <p:txBody>
          <a:bodyPr/>
          <a:lstStyle/>
          <a:p>
            <a:pPr algn="ctr"/>
            <a:r>
              <a:rPr lang="en-US" altLang="en-US" sz="2800" b="1">
                <a:solidFill>
                  <a:srgbClr val="002060"/>
                </a:solidFill>
                <a:latin typeface="Calibri" panose="020F0502020204030204" pitchFamily="34" charset="0"/>
                <a:ea typeface="ＭＳ Ｐゴシック" panose="020B0600070205080204" pitchFamily="34" charset="-128"/>
                <a:cs typeface="Arial Rounded MT Bold" panose="020F0704030504030204" pitchFamily="34" charset="77"/>
              </a:rPr>
              <a:t>Keep in touch</a:t>
            </a:r>
          </a:p>
        </p:txBody>
      </p:sp>
      <p:sp>
        <p:nvSpPr>
          <p:cNvPr id="14341" name="Rectangle 5">
            <a:extLst>
              <a:ext uri="{FF2B5EF4-FFF2-40B4-BE49-F238E27FC236}">
                <a16:creationId xmlns:a16="http://schemas.microsoft.com/office/drawing/2014/main" id="{94E2CEBC-8B31-F3C1-6391-5441C6E62F17}"/>
              </a:ext>
            </a:extLst>
          </p:cNvPr>
          <p:cNvSpPr>
            <a:spLocks noGrp="1" noChangeArrowheads="1"/>
          </p:cNvSpPr>
          <p:nvPr>
            <p:ph type="body" idx="1"/>
          </p:nvPr>
        </p:nvSpPr>
        <p:spPr>
          <a:xfrm>
            <a:off x="1714500" y="1196975"/>
            <a:ext cx="7124700" cy="5303838"/>
          </a:xfrm>
        </p:spPr>
        <p:txBody>
          <a:bodyPr/>
          <a:lstStyle/>
          <a:p>
            <a:pPr>
              <a:lnSpc>
                <a:spcPct val="110000"/>
              </a:lnSpc>
              <a:buFont typeface="Wingdings" pitchFamily="2" charset="2"/>
              <a:buChar char="§"/>
              <a:defRPr/>
            </a:pPr>
            <a:r>
              <a:rPr lang="en-GB" altLang="en-US" sz="2000" dirty="0">
                <a:latin typeface="Calibri" panose="020F0502020204030204" pitchFamily="34" charset="0"/>
                <a:ea typeface="ＭＳ Ｐゴシック" panose="020B0600070205080204" pitchFamily="34" charset="-128"/>
                <a:cs typeface="Calibri" panose="020F0502020204030204" pitchFamily="34" charset="0"/>
              </a:rPr>
              <a:t>If you would like to stay up-to-date with everything that the IPA is doing, then please follow us on </a:t>
            </a:r>
            <a:r>
              <a:rPr lang="en-GB" altLang="en-US" sz="2000">
                <a:latin typeface="Calibri" panose="020F0502020204030204" pitchFamily="34" charset="0"/>
                <a:ea typeface="ＭＳ Ｐゴシック" panose="020B0600070205080204" pitchFamily="34" charset="-128"/>
                <a:cs typeface="Calibri" panose="020F0502020204030204" pitchFamily="34" charset="0"/>
              </a:rPr>
              <a:t>our socials</a:t>
            </a:r>
            <a:endParaRPr lang="en-GB" altLang="en-US" sz="2000" dirty="0">
              <a:latin typeface="Calibri" panose="020F0502020204030204" pitchFamily="34" charset="0"/>
              <a:ea typeface="ＭＳ Ｐゴシック" panose="020B0600070205080204" pitchFamily="34" charset="-128"/>
              <a:cs typeface="Calibri" panose="020F0502020204030204" pitchFamily="34" charset="0"/>
            </a:endParaRPr>
          </a:p>
          <a:p>
            <a:pPr>
              <a:lnSpc>
                <a:spcPct val="110000"/>
              </a:lnSpc>
              <a:buFont typeface="Wingdings" pitchFamily="2" charset="2"/>
              <a:buChar char="§"/>
              <a:defRPr/>
            </a:pPr>
            <a:r>
              <a:rPr lang="en-GB" altLang="en-US" sz="2000" dirty="0">
                <a:latin typeface="Calibri" panose="020F0502020204030204" pitchFamily="34" charset="0"/>
                <a:ea typeface="ＭＳ Ｐゴシック" panose="020B0600070205080204" pitchFamily="34" charset="-128"/>
                <a:cs typeface="Calibri" panose="020F0502020204030204" pitchFamily="34" charset="0"/>
              </a:rPr>
              <a:t>Follow us on Twitter - @</a:t>
            </a:r>
            <a:r>
              <a:rPr lang="en-GB" altLang="en-US" sz="2000" dirty="0" err="1">
                <a:latin typeface="Calibri" panose="020F0502020204030204" pitchFamily="34" charset="0"/>
                <a:ea typeface="ＭＳ Ｐゴシック" panose="020B0600070205080204" pitchFamily="34" charset="-128"/>
                <a:cs typeface="Calibri" panose="020F0502020204030204" pitchFamily="34" charset="0"/>
              </a:rPr>
              <a:t>ipa_involve</a:t>
            </a:r>
            <a:endParaRPr lang="en-GB" altLang="en-US" sz="2000" dirty="0">
              <a:latin typeface="Calibri" panose="020F0502020204030204" pitchFamily="34" charset="0"/>
              <a:ea typeface="ＭＳ Ｐゴシック" panose="020B0600070205080204" pitchFamily="34" charset="-128"/>
              <a:cs typeface="Calibri" panose="020F0502020204030204" pitchFamily="34" charset="0"/>
            </a:endParaRPr>
          </a:p>
          <a:p>
            <a:pPr>
              <a:lnSpc>
                <a:spcPct val="110000"/>
              </a:lnSpc>
              <a:buFont typeface="Wingdings" pitchFamily="2" charset="2"/>
              <a:buChar char="§"/>
              <a:defRPr/>
            </a:pPr>
            <a:endParaRPr lang="en-GB" altLang="en-US" sz="2000" dirty="0">
              <a:latin typeface="Calibri" panose="020F0502020204030204" pitchFamily="34" charset="0"/>
              <a:ea typeface="ＭＳ Ｐゴシック" panose="020B0600070205080204" pitchFamily="34" charset="-128"/>
              <a:cs typeface="Calibri" panose="020F0502020204030204" pitchFamily="34" charset="0"/>
            </a:endParaRPr>
          </a:p>
          <a:p>
            <a:pPr>
              <a:lnSpc>
                <a:spcPct val="110000"/>
              </a:lnSpc>
              <a:buFont typeface="Wingdings" pitchFamily="2" charset="2"/>
              <a:buChar char="§"/>
              <a:defRPr/>
            </a:pPr>
            <a:r>
              <a:rPr lang="en-GB" altLang="en-US" sz="2000" dirty="0">
                <a:latin typeface="Calibri" panose="020F0502020204030204" pitchFamily="34" charset="0"/>
                <a:ea typeface="ＭＳ Ｐゴシック" panose="020B0600070205080204" pitchFamily="34" charset="-128"/>
                <a:cs typeface="Calibri" panose="020F0502020204030204" pitchFamily="34" charset="0"/>
              </a:rPr>
              <a:t>Follow us on LinkedIn - </a:t>
            </a:r>
            <a:r>
              <a:rPr lang="en-GB" altLang="en-US" sz="2000" dirty="0">
                <a:latin typeface="Calibri" panose="020F0502020204030204" pitchFamily="34" charset="0"/>
                <a:ea typeface="ＭＳ Ｐゴシック" panose="020B0600070205080204" pitchFamily="34" charset="-128"/>
                <a:cs typeface="Calibri" panose="020F0502020204030204" pitchFamily="34" charset="0"/>
                <a:hlinkClick r:id="rId3"/>
              </a:rPr>
              <a:t>https://www.linkedin.com/company/2397042</a:t>
            </a:r>
            <a:endParaRPr lang="en-GB" altLang="en-US" sz="2000" dirty="0">
              <a:latin typeface="Calibri" panose="020F0502020204030204" pitchFamily="34" charset="0"/>
              <a:ea typeface="ＭＳ Ｐゴシック" panose="020B0600070205080204" pitchFamily="34" charset="-128"/>
              <a:cs typeface="Calibri" panose="020F0502020204030204" pitchFamily="34" charset="0"/>
            </a:endParaRPr>
          </a:p>
          <a:p>
            <a:pPr marL="0" indent="0">
              <a:lnSpc>
                <a:spcPct val="110000"/>
              </a:lnSpc>
              <a:buFont typeface="Monotype Sorts"/>
              <a:buNone/>
              <a:defRPr/>
            </a:pPr>
            <a:endParaRPr lang="en-GB" altLang="en-US" sz="2000" dirty="0">
              <a:latin typeface="Calibri" panose="020F0502020204030204" pitchFamily="34" charset="0"/>
              <a:ea typeface="ＭＳ Ｐゴシック" panose="020B0600070205080204" pitchFamily="34" charset="-128"/>
              <a:cs typeface="Calibri" panose="020F0502020204030204" pitchFamily="34" charset="0"/>
            </a:endParaRPr>
          </a:p>
        </p:txBody>
      </p:sp>
    </p:spTree>
  </p:cSld>
  <p:clrMapOvr>
    <a:masterClrMapping/>
  </p:clrMapOvr>
  <p:transition/>
</p:sld>
</file>

<file path=ppt/theme/theme1.xml><?xml version="1.0" encoding="utf-8"?>
<a:theme xmlns:a="http://schemas.openxmlformats.org/drawingml/2006/main" name="Brknbarc">
  <a:themeElements>
    <a:clrScheme name="">
      <a:dk1>
        <a:srgbClr val="000000"/>
      </a:dk1>
      <a:lt1>
        <a:srgbClr val="FFFFFF"/>
      </a:lt1>
      <a:dk2>
        <a:srgbClr val="0000FF"/>
      </a:dk2>
      <a:lt2>
        <a:srgbClr val="000080"/>
      </a:lt2>
      <a:accent1>
        <a:srgbClr val="FF00FF"/>
      </a:accent1>
      <a:accent2>
        <a:srgbClr val="FF0000"/>
      </a:accent2>
      <a:accent3>
        <a:srgbClr val="FFFFFF"/>
      </a:accent3>
      <a:accent4>
        <a:srgbClr val="000000"/>
      </a:accent4>
      <a:accent5>
        <a:srgbClr val="FFAAFF"/>
      </a:accent5>
      <a:accent6>
        <a:srgbClr val="E70000"/>
      </a:accent6>
      <a:hlink>
        <a:srgbClr val="00FFFF"/>
      </a:hlink>
      <a:folHlink>
        <a:srgbClr val="C0C0C0"/>
      </a:folHlink>
    </a:clrScheme>
    <a:fontScheme name="Brknbar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109"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109" charset="0"/>
          </a:defRPr>
        </a:defPPr>
      </a:lstStyle>
    </a:lnDef>
  </a:objectDefaults>
  <a:extraClrSchemeLst>
    <a:extraClrScheme>
      <a:clrScheme name="Brknbar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rknbar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rknbar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rknbar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rknbar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rknbar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rknbar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c:\msoffice\powerpnt\template\clrovrhd\brknbarc.ppt</Template>
  <TotalTime>2811</TotalTime>
  <Pages>4</Pages>
  <Words>994</Words>
  <Application>Microsoft Macintosh PowerPoint</Application>
  <PresentationFormat>Letter Paper (8.5x11 in)</PresentationFormat>
  <Paragraphs>155</Paragraphs>
  <Slides>9</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Times New Roman</vt:lpstr>
      <vt:lpstr>ＭＳ Ｐゴシック</vt:lpstr>
      <vt:lpstr>Arial</vt:lpstr>
      <vt:lpstr>Arial Rounded MT Bold</vt:lpstr>
      <vt:lpstr>Monotype Sorts</vt:lpstr>
      <vt:lpstr>Calibri</vt:lpstr>
      <vt:lpstr>Wingdings</vt:lpstr>
      <vt:lpstr>Cambria</vt:lpstr>
      <vt:lpstr>Brknbarc</vt:lpstr>
      <vt:lpstr>  </vt:lpstr>
      <vt:lpstr>About The IPA</vt:lpstr>
      <vt:lpstr>What Is Quiet Quitting?</vt:lpstr>
      <vt:lpstr>What Effect Does Quiet Quitting Have?</vt:lpstr>
      <vt:lpstr>Quiet Quitting in 2022</vt:lpstr>
      <vt:lpstr>Quiet Quitting in the UK</vt:lpstr>
      <vt:lpstr>Ideas To Counter Quiet Quitting</vt:lpstr>
      <vt:lpstr>How Do We Achieve This?</vt:lpstr>
      <vt:lpstr>Keep in touch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VARIOUS INFLUENCING STRATEGIES</dc:title>
  <dc:creator>IPA</dc:creator>
  <cp:keywords>Bond Helicopters</cp:keywords>
  <dc:description>presentation by Willy Coupar to Chris Taylor</dc:description>
  <cp:lastModifiedBy>mandy caruana</cp:lastModifiedBy>
  <cp:revision>548</cp:revision>
  <cp:lastPrinted>2013-09-12T14:06:15Z</cp:lastPrinted>
  <dcterms:created xsi:type="dcterms:W3CDTF">2009-07-24T12:06:13Z</dcterms:created>
  <dcterms:modified xsi:type="dcterms:W3CDTF">2022-11-22T09:11:24Z</dcterms:modified>
</cp:coreProperties>
</file>