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08" r:id="rId2"/>
    <p:sldId id="409" r:id="rId3"/>
    <p:sldId id="466" r:id="rId4"/>
    <p:sldId id="467" r:id="rId5"/>
    <p:sldId id="499" r:id="rId6"/>
    <p:sldId id="493" r:id="rId7"/>
    <p:sldId id="456" r:id="rId8"/>
    <p:sldId id="415" r:id="rId9"/>
    <p:sldId id="500" r:id="rId10"/>
  </p:sldIdLst>
  <p:sldSz cx="9144000" cy="6858000" type="letter"/>
  <p:notesSz cx="6669088" cy="9926638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>
      <p:cViewPr varScale="1">
        <p:scale>
          <a:sx n="120" d="100"/>
          <a:sy n="120" d="100"/>
        </p:scale>
        <p:origin x="134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BE7BC639-F136-7F34-AA36-89F02B687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4588" y="9510713"/>
            <a:ext cx="374650" cy="325437"/>
          </a:xfrm>
          <a:prstGeom prst="rect">
            <a:avLst/>
          </a:prstGeom>
          <a:noFill/>
          <a:ln>
            <a:noFill/>
          </a:ln>
        </p:spPr>
        <p:txBody>
          <a:bodyPr wrap="none" lIns="90488" tIns="44450" rIns="90488" bIns="44450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defRPr/>
            </a:pPr>
            <a:fld id="{A3535152-E5E3-2148-8551-C6E065902CAA}" type="slidenum">
              <a:rPr lang="en-US" altLang="en-US" sz="1400" smtClean="0">
                <a:cs typeface="Arial" panose="020B0604020202020204" pitchFamily="34" charset="0"/>
              </a:rPr>
              <a:pPr algn="r">
                <a:defRPr/>
              </a:pPr>
              <a:t>‹#›</a:t>
            </a:fld>
            <a:endParaRPr lang="en-US" altLang="en-US" sz="14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31275277-0DFB-EF60-12B1-B011DC460FD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0588" y="4719638"/>
            <a:ext cx="4887912" cy="41798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notes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D8E19BBE-F0C7-AE91-0807-564C2EF8911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14413" y="866775"/>
            <a:ext cx="4640262" cy="34798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B6DFE79B-8DCC-9239-C363-8F93D9C57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4588" y="9510713"/>
            <a:ext cx="374650" cy="325437"/>
          </a:xfrm>
          <a:prstGeom prst="rect">
            <a:avLst/>
          </a:prstGeom>
          <a:noFill/>
          <a:ln>
            <a:noFill/>
          </a:ln>
        </p:spPr>
        <p:txBody>
          <a:bodyPr wrap="none" lIns="90488" tIns="44450" rIns="90488" bIns="44450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defRPr/>
            </a:pPr>
            <a:fld id="{738B0EAA-0E9B-4244-BADE-8ED08449A2DA}" type="slidenum">
              <a:rPr lang="en-US" altLang="en-US" sz="1400" smtClean="0">
                <a:cs typeface="Arial" panose="020B0604020202020204" pitchFamily="34" charset="0"/>
              </a:rPr>
              <a:pPr algn="r">
                <a:defRPr/>
              </a:pPr>
              <a:t>‹#›</a:t>
            </a:fld>
            <a:endParaRPr lang="en-US" altLang="en-US" sz="1400"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pitchFamily="-109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pitchFamily="-10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pitchFamily="-10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pitchFamily="-109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0C56416C-2E5C-C9B9-5825-AB4E5B0F32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43" tIns="45222" rIns="90443" bIns="45222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</a:pPr>
            <a:endParaRPr lang="en-GB" altLang="en-US" sz="2000">
              <a:cs typeface="Arial" panose="020B0604020202020204" pitchFamily="34" charset="0"/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1F13A785-50E8-64E4-501A-F6A3B2FB4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7" tIns="44489" rIns="90567" bIns="4448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en-US">
                <a:cs typeface="Arial" panose="020B0604020202020204" pitchFamily="34" charset="0"/>
              </a:rPr>
              <a:t>40</a:t>
            </a:r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04F6EA3F-1D09-2A54-46DE-452E5B730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43" tIns="45222" rIns="90443" bIns="45222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</a:pPr>
            <a:endParaRPr lang="en-GB" altLang="en-US" sz="2000">
              <a:cs typeface="Arial" panose="020B0604020202020204" pitchFamily="34" charset="0"/>
            </a:endParaRPr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3EA9DD72-BB32-7F10-BAF3-A93D6E4DC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43" tIns="45222" rIns="90443" bIns="45222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</a:pPr>
            <a:endParaRPr lang="en-GB" altLang="en-US" sz="2000">
              <a:cs typeface="Arial" panose="020B0604020202020204" pitchFamily="34" charset="0"/>
            </a:endParaRPr>
          </a:p>
        </p:txBody>
      </p:sp>
      <p:sp>
        <p:nvSpPr>
          <p:cNvPr id="10246" name="Rectangle 6">
            <a:extLst>
              <a:ext uri="{FF2B5EF4-FFF2-40B4-BE49-F238E27FC236}">
                <a16:creationId xmlns:a16="http://schemas.microsoft.com/office/drawing/2014/main" id="{234BD18B-C3CE-746F-EE2F-24A1290F98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2013" y="752475"/>
            <a:ext cx="4945062" cy="3709988"/>
          </a:xfrm>
          <a:ln cap="flat"/>
        </p:spPr>
      </p:sp>
      <p:sp>
        <p:nvSpPr>
          <p:cNvPr id="10247" name="Rectangle 7">
            <a:extLst>
              <a:ext uri="{FF2B5EF4-FFF2-40B4-BE49-F238E27FC236}">
                <a16:creationId xmlns:a16="http://schemas.microsoft.com/office/drawing/2014/main" id="{95869A57-62BE-EADB-8EE0-B3B4FD10B6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0588" y="4716463"/>
            <a:ext cx="4887912" cy="446563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7" tIns="44489" rIns="90567" bIns="44489"/>
          <a:lstStyle/>
          <a:p>
            <a:endParaRPr lang="en-GB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D51117BE-9C00-EC2E-D5F2-383CD63BFF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43" tIns="45222" rIns="90443" bIns="45222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</a:pPr>
            <a:endParaRPr lang="en-GB" altLang="en-US" sz="2000">
              <a:cs typeface="Arial" panose="020B0604020202020204" pitchFamily="34" charset="0"/>
            </a:endParaRP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3B0A3D62-CC80-B11C-36C5-2A3CE7B096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7" tIns="44489" rIns="90567" bIns="4448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en-US">
                <a:cs typeface="Arial" panose="020B0604020202020204" pitchFamily="34" charset="0"/>
              </a:rPr>
              <a:t>36</a:t>
            </a:r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60BDC6CC-5996-2204-6A4C-C2F8E3A0C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43" tIns="45222" rIns="90443" bIns="45222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</a:pPr>
            <a:endParaRPr lang="en-GB" altLang="en-US" sz="2000">
              <a:cs typeface="Arial" panose="020B0604020202020204" pitchFamily="34" charset="0"/>
            </a:endParaRPr>
          </a:p>
        </p:txBody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id="{4628BF55-60BF-0220-EBF5-E0A09875F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43" tIns="45222" rIns="90443" bIns="45222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</a:pPr>
            <a:endParaRPr lang="en-GB" altLang="en-US" sz="2000">
              <a:cs typeface="Arial" panose="020B0604020202020204" pitchFamily="34" charset="0"/>
            </a:endParaRPr>
          </a:p>
        </p:txBody>
      </p:sp>
      <p:sp>
        <p:nvSpPr>
          <p:cNvPr id="13318" name="Rectangle 6">
            <a:extLst>
              <a:ext uri="{FF2B5EF4-FFF2-40B4-BE49-F238E27FC236}">
                <a16:creationId xmlns:a16="http://schemas.microsoft.com/office/drawing/2014/main" id="{5EF3F4C5-C694-604C-F837-5219FB555B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2013" y="752475"/>
            <a:ext cx="4945062" cy="3709988"/>
          </a:xfrm>
          <a:solidFill>
            <a:srgbClr val="FFFFFF"/>
          </a:solidFill>
          <a:ln cap="flat"/>
        </p:spPr>
      </p:sp>
      <p:sp>
        <p:nvSpPr>
          <p:cNvPr id="13319" name="Rectangle 7">
            <a:extLst>
              <a:ext uri="{FF2B5EF4-FFF2-40B4-BE49-F238E27FC236}">
                <a16:creationId xmlns:a16="http://schemas.microsoft.com/office/drawing/2014/main" id="{5844F9CE-73C9-5F9B-4724-9DF1230257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9000" y="4718050"/>
            <a:ext cx="4891088" cy="4464050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7" tIns="44489" rIns="90567" bIns="44489"/>
          <a:lstStyle/>
          <a:p>
            <a:endParaRPr lang="en-GB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A125A73C-B986-75BC-471E-7B07583EFF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43" tIns="45222" rIns="90443" bIns="45222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</a:pPr>
            <a:endParaRPr lang="en-GB" altLang="en-US" sz="2000">
              <a:cs typeface="Arial" panose="020B0604020202020204" pitchFamily="34" charset="0"/>
            </a:endParaRP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54B78A49-2D00-9D0F-0FDF-7A0A3B764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7" tIns="44489" rIns="90567" bIns="4448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en-US">
                <a:cs typeface="Arial" panose="020B0604020202020204" pitchFamily="34" charset="0"/>
              </a:rPr>
              <a:t>36</a:t>
            </a:r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181811FC-B7BC-91D3-51F9-3474F4FFBE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43" tIns="45222" rIns="90443" bIns="45222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</a:pPr>
            <a:endParaRPr lang="en-GB" altLang="en-US" sz="2000">
              <a:cs typeface="Arial" panose="020B0604020202020204" pitchFamily="34" charset="0"/>
            </a:endParaRPr>
          </a:p>
        </p:txBody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02A42682-0835-4815-B1E1-ECC94153D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43" tIns="45222" rIns="90443" bIns="45222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</a:pPr>
            <a:endParaRPr lang="en-GB" altLang="en-US" sz="2000">
              <a:cs typeface="Arial" panose="020B0604020202020204" pitchFamily="34" charset="0"/>
            </a:endParaRPr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EF60883F-2123-91F8-8F77-BF2BF73ACF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2013" y="752475"/>
            <a:ext cx="4945062" cy="3709988"/>
          </a:xfrm>
          <a:solidFill>
            <a:srgbClr val="FFFFFF"/>
          </a:solidFill>
          <a:ln cap="flat"/>
        </p:spPr>
      </p:sp>
      <p:sp>
        <p:nvSpPr>
          <p:cNvPr id="15367" name="Rectangle 7">
            <a:extLst>
              <a:ext uri="{FF2B5EF4-FFF2-40B4-BE49-F238E27FC236}">
                <a16:creationId xmlns:a16="http://schemas.microsoft.com/office/drawing/2014/main" id="{CC0B9B92-0B62-6CCC-23A4-22E6492915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9000" y="4718050"/>
            <a:ext cx="4891088" cy="4464050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7" tIns="44489" rIns="90567" bIns="44489"/>
          <a:lstStyle/>
          <a:p>
            <a:endParaRPr lang="en-GB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42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12000" y="333375"/>
            <a:ext cx="1781175" cy="612775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63713" y="333375"/>
            <a:ext cx="5195887" cy="61277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886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713" y="333375"/>
            <a:ext cx="7129462" cy="10763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763713" y="2060575"/>
            <a:ext cx="7056437" cy="4400550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39835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654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107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63713" y="2060575"/>
            <a:ext cx="3451225" cy="4400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7338" y="2060575"/>
            <a:ext cx="3452812" cy="4400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74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781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386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8266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0623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5925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0">
            <a:extLst>
              <a:ext uri="{FF2B5EF4-FFF2-40B4-BE49-F238E27FC236}">
                <a16:creationId xmlns:a16="http://schemas.microsoft.com/office/drawing/2014/main" id="{2CAE6CE9-CEE2-C412-2049-D5A5D2AF41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763713" y="333375"/>
            <a:ext cx="7129462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21">
            <a:extLst>
              <a:ext uri="{FF2B5EF4-FFF2-40B4-BE49-F238E27FC236}">
                <a16:creationId xmlns:a16="http://schemas.microsoft.com/office/drawing/2014/main" id="{77AF0321-6842-1BC8-1198-8D9E277C29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763713" y="2060575"/>
            <a:ext cx="7056437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28" name="Picture 23" descr="ipa logo with strapline">
            <a:extLst>
              <a:ext uri="{FF2B5EF4-FFF2-40B4-BE49-F238E27FC236}">
                <a16:creationId xmlns:a16="http://schemas.microsoft.com/office/drawing/2014/main" id="{451CD21F-9664-4899-AF2C-9BF92D2EBE0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0350"/>
            <a:ext cx="1196975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22">
            <a:extLst>
              <a:ext uri="{FF2B5EF4-FFF2-40B4-BE49-F238E27FC236}">
                <a16:creationId xmlns:a16="http://schemas.microsoft.com/office/drawing/2014/main" id="{882E8718-9D74-FA5D-AEB8-C3FFAF23D50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304800" cy="6858000"/>
          </a:xfrm>
          <a:prstGeom prst="rect">
            <a:avLst/>
          </a:prstGeom>
          <a:solidFill>
            <a:srgbClr val="3C4281"/>
          </a:solidFill>
          <a:ln>
            <a:noFill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3D427F"/>
          </a:solidFill>
          <a:latin typeface="Arial Rounded MT Bold"/>
          <a:ea typeface="ＭＳ Ｐゴシック" pitchFamily="-109" charset="-128"/>
          <a:cs typeface="Arial Rounded MT Bold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3D427F"/>
          </a:solidFill>
          <a:latin typeface="Arial Rounded MT Bold" pitchFamily="-109" charset="0"/>
          <a:ea typeface="ＭＳ Ｐゴシック" pitchFamily="-109" charset="-128"/>
          <a:cs typeface="Arial Rounded MT Bold" pitchFamily="-109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3D427F"/>
          </a:solidFill>
          <a:latin typeface="Arial Rounded MT Bold" pitchFamily="-109" charset="0"/>
          <a:ea typeface="ＭＳ Ｐゴシック" pitchFamily="-109" charset="-128"/>
          <a:cs typeface="Arial Rounded MT Bold" pitchFamily="-109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3D427F"/>
          </a:solidFill>
          <a:latin typeface="Arial Rounded MT Bold" pitchFamily="-109" charset="0"/>
          <a:ea typeface="ＭＳ Ｐゴシック" pitchFamily="-109" charset="-128"/>
          <a:cs typeface="Arial Rounded MT Bold" pitchFamily="-109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3D427F"/>
          </a:solidFill>
          <a:latin typeface="Arial Rounded MT Bold" pitchFamily="-109" charset="0"/>
          <a:ea typeface="ＭＳ Ｐゴシック" pitchFamily="-109" charset="-128"/>
          <a:cs typeface="Arial Rounded MT Bold" pitchFamily="-109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9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D60093"/>
        </a:buClr>
        <a:buFont typeface="Monotype Sorts" pitchFamily="2" charset="2"/>
        <a:buChar char="n"/>
        <a:defRPr sz="3200">
          <a:solidFill>
            <a:schemeClr val="tx1"/>
          </a:solidFill>
          <a:latin typeface="Arial Rounded MT Bold"/>
          <a:ea typeface="ＭＳ Ｐゴシック" pitchFamily="-109" charset="-128"/>
          <a:cs typeface="Arial Rounded MT Bold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D60093"/>
        </a:buClr>
        <a:buChar char="–"/>
        <a:defRPr sz="2800">
          <a:solidFill>
            <a:schemeClr val="tx1"/>
          </a:solidFill>
          <a:latin typeface="Arial Rounded MT Bold"/>
          <a:ea typeface="ＭＳ Ｐゴシック" pitchFamily="-109" charset="-128"/>
          <a:cs typeface="Arial Rounded MT Bold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D60093"/>
        </a:buClr>
        <a:buChar char="»"/>
        <a:defRPr sz="2400">
          <a:solidFill>
            <a:schemeClr val="tx1"/>
          </a:solidFill>
          <a:latin typeface="Arial Rounded MT Bold"/>
          <a:ea typeface="ＭＳ Ｐゴシック" pitchFamily="-109" charset="-128"/>
          <a:cs typeface="Arial Rounded MT Bold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D60093"/>
        </a:buClr>
        <a:buChar char="•"/>
        <a:defRPr sz="2000">
          <a:solidFill>
            <a:schemeClr val="tx1"/>
          </a:solidFill>
          <a:latin typeface="Arial Rounded MT Bold"/>
          <a:ea typeface="ＭＳ Ｐゴシック" pitchFamily="-109" charset="-128"/>
          <a:cs typeface="Arial Rounded MT Bold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D60093"/>
        </a:buClr>
        <a:buChar char="–"/>
        <a:defRPr sz="2000">
          <a:solidFill>
            <a:schemeClr val="tx1"/>
          </a:solidFill>
          <a:latin typeface="Arial Rounded MT Bold"/>
          <a:ea typeface="ＭＳ Ｐゴシック" pitchFamily="-109" charset="-128"/>
          <a:cs typeface="Arial Rounded MT Bold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D60093"/>
        </a:buClr>
        <a:buChar char="–"/>
        <a:defRPr sz="2000">
          <a:solidFill>
            <a:schemeClr val="tx1"/>
          </a:solidFill>
          <a:latin typeface="+mn-lt"/>
          <a:ea typeface="ＭＳ Ｐゴシック" pitchFamily="-109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D60093"/>
        </a:buClr>
        <a:buChar char="–"/>
        <a:defRPr sz="2000">
          <a:solidFill>
            <a:schemeClr val="tx1"/>
          </a:solidFill>
          <a:latin typeface="+mn-lt"/>
          <a:ea typeface="ＭＳ Ｐゴシック" pitchFamily="-109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D60093"/>
        </a:buClr>
        <a:buChar char="–"/>
        <a:defRPr sz="2000">
          <a:solidFill>
            <a:schemeClr val="tx1"/>
          </a:solidFill>
          <a:latin typeface="+mn-lt"/>
          <a:ea typeface="ＭＳ Ｐゴシック" pitchFamily="-109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D60093"/>
        </a:buClr>
        <a:buChar char="–"/>
        <a:defRPr sz="2000">
          <a:solidFill>
            <a:schemeClr val="tx1"/>
          </a:solidFill>
          <a:latin typeface="+mn-lt"/>
          <a:ea typeface="ＭＳ Ｐゴシック" pitchFamily="-109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buff.ly/3HQ0vXH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inkedin.com/company/239704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1F95A7E2-CF1C-C4D7-350A-5CB551F80DC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066800"/>
          </a:xfrm>
        </p:spPr>
        <p:txBody>
          <a:bodyPr lIns="92075" tIns="46038" rIns="92075" bIns="46038" anchor="ctr"/>
          <a:lstStyle/>
          <a:p>
            <a:br>
              <a:rPr lang="en-US" altLang="en-US" b="1"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rPr>
            </a:br>
            <a:br>
              <a:rPr lang="en-US" altLang="en-US" b="1"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rPr>
            </a:br>
            <a:endParaRPr lang="en-US" altLang="en-US" b="1">
              <a:latin typeface="Arial Rounded MT Bold" panose="020F0704030504030204" pitchFamily="34" charset="77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8CDAB36F-9771-D7CE-E5EA-6C376A77B3E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428750" y="1844675"/>
            <a:ext cx="7358063" cy="4105275"/>
          </a:xfrm>
        </p:spPr>
        <p:txBody>
          <a:bodyPr lIns="92075" tIns="46038" rIns="92075" bIns="46038"/>
          <a:lstStyle/>
          <a:p>
            <a:pPr>
              <a:lnSpc>
                <a:spcPct val="90000"/>
              </a:lnSpc>
            </a:pPr>
            <a:r>
              <a:rPr lang="en-GB" altLang="en-US" b="1">
                <a:solidFill>
                  <a:srgbClr val="3D427F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The Great Resignation – Did It Happen</a:t>
            </a:r>
          </a:p>
          <a:p>
            <a:pPr>
              <a:lnSpc>
                <a:spcPct val="90000"/>
              </a:lnSpc>
            </a:pPr>
            <a:endParaRPr lang="en-GB" altLang="en-US" sz="2800" b="1">
              <a:solidFill>
                <a:schemeClr val="tx2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90000"/>
              </a:lnSpc>
            </a:pPr>
            <a:r>
              <a:rPr lang="en-US" altLang="en-US" sz="2800" b="1">
                <a:solidFill>
                  <a:srgbClr val="D60093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 5 July 2022</a:t>
            </a:r>
          </a:p>
          <a:p>
            <a:pPr>
              <a:lnSpc>
                <a:spcPct val="90000"/>
              </a:lnSpc>
            </a:pPr>
            <a:endParaRPr lang="en-US" altLang="en-US" sz="2800">
              <a:solidFill>
                <a:schemeClr val="accent1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90000"/>
              </a:lnSpc>
            </a:pPr>
            <a:r>
              <a:rPr lang="en-US" altLang="en-US" sz="2800" b="1">
                <a:solidFill>
                  <a:srgbClr val="3D427F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Nita Clarke</a:t>
            </a:r>
          </a:p>
          <a:p>
            <a:pPr>
              <a:lnSpc>
                <a:spcPct val="90000"/>
              </a:lnSpc>
            </a:pPr>
            <a:r>
              <a:rPr lang="en-US" altLang="en-US" sz="2800" b="1">
                <a:solidFill>
                  <a:srgbClr val="3D427F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Director, IPA</a:t>
            </a:r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0A98CEB7-DF20-4E1C-8775-56C3EEAAE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55163" y="92075"/>
            <a:ext cx="3733800" cy="6613525"/>
          </a:xfrm>
          <a:prstGeom prst="rect">
            <a:avLst/>
          </a:prstGeom>
          <a:solidFill>
            <a:srgbClr val="FFFFFF"/>
          </a:solidFill>
          <a:ln w="12700" cap="sq">
            <a:solidFill>
              <a:srgbClr val="B2B2B2"/>
            </a:solidFill>
            <a:miter lim="800000"/>
            <a:headEnd/>
            <a:tailEnd/>
          </a:ln>
        </p:spPr>
        <p:txBody>
          <a:bodyPr lIns="136525" tIns="182562" rIns="136525" bIns="182562"/>
          <a:lstStyle>
            <a:lvl1pPr marL="238125" indent="-238125">
              <a:spcBef>
                <a:spcPct val="20000"/>
              </a:spcBef>
              <a:buClr>
                <a:srgbClr val="D60093"/>
              </a:buClr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1pPr>
            <a:lvl2pPr marL="742950" indent="-285750">
              <a:spcBef>
                <a:spcPct val="20000"/>
              </a:spcBef>
              <a:buClr>
                <a:srgbClr val="D60093"/>
              </a:buClr>
              <a:buChar char="–"/>
              <a:defRPr sz="28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2pPr>
            <a:lvl3pPr marL="1143000" indent="-228600">
              <a:spcBef>
                <a:spcPct val="20000"/>
              </a:spcBef>
              <a:buClr>
                <a:srgbClr val="D60093"/>
              </a:buClr>
              <a:buChar char="»"/>
              <a:defRPr sz="24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3pPr>
            <a:lvl4pPr marL="1600200" indent="-228600">
              <a:spcBef>
                <a:spcPct val="20000"/>
              </a:spcBef>
              <a:buClr>
                <a:srgbClr val="D60093"/>
              </a:buClr>
              <a:buChar char="•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4pPr>
            <a:lvl5pPr marL="2057400" indent="-228600">
              <a:spcBef>
                <a:spcPct val="20000"/>
              </a:spcBef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To insert your company logo on this slide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Char char="•"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From the Insert Menu</a:t>
            </a:r>
          </a:p>
          <a:p>
            <a:pPr>
              <a:spcBef>
                <a:spcPct val="0"/>
              </a:spcBef>
              <a:buClrTx/>
              <a:buFontTx/>
              <a:buChar char="•"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Select “Picture”</a:t>
            </a:r>
          </a:p>
          <a:p>
            <a:pPr>
              <a:spcBef>
                <a:spcPct val="0"/>
              </a:spcBef>
              <a:buClrTx/>
              <a:buFontTx/>
              <a:buChar char="•"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Locate your logo file</a:t>
            </a:r>
          </a:p>
          <a:p>
            <a:pPr>
              <a:spcBef>
                <a:spcPct val="0"/>
              </a:spcBef>
              <a:buClrTx/>
              <a:buFontTx/>
              <a:buChar char="•"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Click OK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To resize the logo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Char char="•"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Click anywhere inside the logo. The boxes that appear outside the logo are known as “resize handles.” </a:t>
            </a:r>
          </a:p>
          <a:p>
            <a:pPr>
              <a:spcBef>
                <a:spcPct val="0"/>
              </a:spcBef>
              <a:buClrTx/>
              <a:buFontTx/>
              <a:buChar char="•"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Use these to resize the object. </a:t>
            </a:r>
          </a:p>
          <a:p>
            <a:pPr>
              <a:spcBef>
                <a:spcPct val="0"/>
              </a:spcBef>
              <a:buClrTx/>
              <a:buFontTx/>
              <a:buChar char="•"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If you hold down the shift key before using the resize handles, you will maintain the proportions of the object you wish to resize.</a:t>
            </a:r>
            <a:endParaRPr lang="en-US" altLang="en-US" sz="20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4BBFE3E-2EF0-6834-4CB0-8313B1E859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63713" y="333375"/>
            <a:ext cx="7129462" cy="719138"/>
          </a:xfrm>
        </p:spPr>
        <p:txBody>
          <a:bodyPr/>
          <a:lstStyle/>
          <a:p>
            <a:pPr algn="ctr"/>
            <a:r>
              <a:rPr lang="en-US" altLang="en-US" sz="2800" b="1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About The IPA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F9E91AEB-8E9B-2243-73F7-DF17644C24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63713" y="1628775"/>
            <a:ext cx="7056437" cy="483235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sz="200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The only organisation in the UK focused on employee involvement and participation.  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en-US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sz="200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Increasing competitiveness through releasing the potential of all employees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en-US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sz="200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Not-for-profit, registered charity – based on dissemination of best practice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en-US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sz="200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The lead body in communication, consultation, partnership and representation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en-US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sz="200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Provides guidance to Government and TUC on Information &amp; Consultation, Employee Engagement and partnership issues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E3E94B1D-A4ED-0B6E-B920-95302C4933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63713" y="333375"/>
            <a:ext cx="7129462" cy="574675"/>
          </a:xfrm>
        </p:spPr>
        <p:txBody>
          <a:bodyPr/>
          <a:lstStyle/>
          <a:p>
            <a:pPr algn="ctr"/>
            <a:r>
              <a:rPr lang="en-GB" altLang="en-US" sz="2800" b="1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What Is The Great Resignation?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ED58A019-2CFB-484A-BFAC-5A18CDA62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63713" y="1484313"/>
            <a:ext cx="7056437" cy="52578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GB" altLang="en-US" sz="2000" dirty="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0"/>
              </a:rPr>
              <a:t>Organisational psychologist Anthony Klotz predicted in May 2021 that the Covid-19 pandemic would lead to pent-up resignations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GB" altLang="en-US" sz="2000" dirty="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0"/>
              </a:rPr>
              <a:t>Since that time, in the USA millions of workers have quit their jobs; a record 4.5 million workers walked away in March 2022 alone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GB" altLang="en-US" sz="2000" dirty="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0"/>
              </a:rPr>
              <a:t>They were “burned out, unhappy and re-evaluating their lives”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GB" altLang="en-US" sz="2000" dirty="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0"/>
              </a:rPr>
              <a:t>What really matters to workers are: 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GB" altLang="en-US" sz="1600" dirty="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0"/>
              </a:rPr>
              <a:t>flexibility and wellness, compensation and workplace culture, low pay, a lack of opportunities for advancement and feeling disrespected 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GB" altLang="en-US" sz="1600" dirty="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0"/>
              </a:rPr>
              <a:t>These were the top reasons why U.S. workers said “I quit” in 2021, according to a survey from Pew Research </a:t>
            </a:r>
            <a:r>
              <a:rPr lang="en-GB" altLang="en-US" sz="1600" dirty="0" err="1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0"/>
              </a:rPr>
              <a:t>Center</a:t>
            </a:r>
            <a:r>
              <a:rPr lang="en-GB" altLang="en-US" sz="1600" dirty="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0"/>
              </a:rPr>
              <a:t>.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en-GB" altLang="en-US" sz="1600" dirty="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0"/>
              </a:rPr>
              <a:t>People also opted to retire instead of looking for new work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endParaRPr lang="en-GB" altLang="en-US" sz="1600" dirty="0"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0"/>
            </a:endParaRPr>
          </a:p>
          <a:p>
            <a:pPr marL="457200" lvl="1" indent="0">
              <a:lnSpc>
                <a:spcPct val="80000"/>
              </a:lnSpc>
              <a:buFontTx/>
              <a:buNone/>
              <a:defRPr/>
            </a:pPr>
            <a:r>
              <a:rPr lang="en-GB" altLang="en-US" sz="2000" b="1" dirty="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0"/>
              </a:rPr>
              <a:t>Has the UK experienced the same?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0"/>
            </a:endParaRPr>
          </a:p>
          <a:p>
            <a:pPr>
              <a:lnSpc>
                <a:spcPct val="80000"/>
              </a:lnSpc>
              <a:buFont typeface="Monotype Sorts"/>
              <a:buChar char="n"/>
              <a:defRPr/>
            </a:pPr>
            <a:endParaRPr lang="en-GB" altLang="en-US" sz="2000" dirty="0">
              <a:latin typeface="Arial" panose="020B0604020202020204" pitchFamily="34" charset="0"/>
              <a:ea typeface="ＭＳ Ｐゴシック" panose="020B0600070205080204" pitchFamily="34" charset="-128"/>
              <a:cs typeface="Arial Rounded MT Bold" panose="020F0704030504030204" pitchFamily="34" charset="0"/>
            </a:endParaRPr>
          </a:p>
          <a:p>
            <a:pPr>
              <a:lnSpc>
                <a:spcPct val="80000"/>
              </a:lnSpc>
              <a:buFont typeface="Monotype Sorts"/>
              <a:buChar char="n"/>
              <a:defRPr/>
            </a:pPr>
            <a:endParaRPr lang="en-GB" altLang="en-US" sz="2000" dirty="0">
              <a:latin typeface="Arial" panose="020B0604020202020204" pitchFamily="34" charset="0"/>
              <a:ea typeface="ＭＳ Ｐゴシック" panose="020B0600070205080204" pitchFamily="34" charset="-128"/>
              <a:cs typeface="Arial Rounded MT Bold" panose="020F0704030504030204" pitchFamily="34" charset="0"/>
            </a:endParaRPr>
          </a:p>
          <a:p>
            <a:pPr>
              <a:lnSpc>
                <a:spcPct val="80000"/>
              </a:lnSpc>
              <a:buFont typeface="Monotype Sorts"/>
              <a:buChar char="n"/>
              <a:defRPr/>
            </a:pPr>
            <a:endParaRPr lang="en-GB" altLang="en-US" sz="2000" dirty="0">
              <a:latin typeface="Arial" panose="020B0604020202020204" pitchFamily="34" charset="0"/>
              <a:ea typeface="ＭＳ Ｐゴシック" panose="020B0600070205080204" pitchFamily="34" charset="-128"/>
              <a:cs typeface="Arial Rounded MT Bold" panose="020F0704030504030204" pitchFamily="34" charset="0"/>
            </a:endParaRPr>
          </a:p>
          <a:p>
            <a:pPr>
              <a:lnSpc>
                <a:spcPct val="80000"/>
              </a:lnSpc>
              <a:buFont typeface="Monotype Sorts"/>
              <a:buChar char="n"/>
              <a:defRPr/>
            </a:pPr>
            <a:endParaRPr lang="en-GB" altLang="en-US" sz="2400" dirty="0">
              <a:latin typeface="Arial" panose="020B0604020202020204" pitchFamily="34" charset="0"/>
              <a:ea typeface="ＭＳ Ｐゴシック" panose="020B0600070205080204" pitchFamily="34" charset="-128"/>
              <a:cs typeface="Arial Rounded MT Bold" panose="020F0704030504030204" pitchFamily="34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B76F48B8-B3D6-1644-CA29-22B228CC6D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63713" y="333375"/>
            <a:ext cx="7129462" cy="574675"/>
          </a:xfrm>
        </p:spPr>
        <p:txBody>
          <a:bodyPr/>
          <a:lstStyle/>
          <a:p>
            <a:pPr algn="ctr"/>
            <a:r>
              <a:rPr lang="en-GB" altLang="en-US" sz="2800" b="1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The UK Experience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292B20D6-CD50-5483-52D9-BC8D3721BD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63713" y="1484313"/>
            <a:ext cx="7056437" cy="52578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GB" altLang="en-US" sz="200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Almost a fifth of UK workers have said they expect to leave their current job for a new employer in the next 12 months as the seek better pay and job satisfaction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en-GB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GB" altLang="en-US" sz="200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18% of workers said they "are very or extremely likely" to switch jobs in a year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en-GB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GB" altLang="en-US" sz="200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27% of UK workers are planning to ask their employer for more money in the next 12 months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en-GB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GB" altLang="en-US" sz="200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Employees will vote with their feet if their expectations on company culture, reward, flexibility and learning are not being largely met (PWC)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en-GB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GB" altLang="en-US" sz="200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Largest falls in real pay on record (down 3.4% compared with April 2021), as rocketing inflation more than wiped out continued relatively strong nominal pay growth (of 4.1%). 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en-GB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en-GB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en-GB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80000"/>
              </a:lnSpc>
            </a:pPr>
            <a:endParaRPr lang="en-GB" altLang="en-US" sz="2000">
              <a:latin typeface="Arial" panose="020B060402020202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80000"/>
              </a:lnSpc>
            </a:pPr>
            <a:endParaRPr lang="en-GB" altLang="en-US" sz="2000">
              <a:latin typeface="Arial" panose="020B060402020202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80000"/>
              </a:lnSpc>
            </a:pPr>
            <a:endParaRPr lang="en-GB" altLang="en-US" sz="2000">
              <a:latin typeface="Arial" panose="020B060402020202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80000"/>
              </a:lnSpc>
            </a:pPr>
            <a:endParaRPr lang="en-GB" altLang="en-US" sz="2400">
              <a:latin typeface="Arial" panose="020B060402020202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BF6BDFF9-444D-633C-866C-3861604D9E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66888" y="260350"/>
            <a:ext cx="7129462" cy="792163"/>
          </a:xfrm>
        </p:spPr>
        <p:txBody>
          <a:bodyPr/>
          <a:lstStyle/>
          <a:p>
            <a:pPr algn="ctr"/>
            <a:r>
              <a:rPr lang="en-GB" altLang="en-US" sz="2800" b="1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The Latest Position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CFC21B17-7A20-4D71-9481-60AC2CB9D5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63713" y="1412875"/>
            <a:ext cx="7056437" cy="504825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GB" altLang="en-US" sz="200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The tight labour market continues to be reflected in high levels of vacancies and relatively low participation in the labour force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en-GB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GB" altLang="en-US" sz="200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Job vacancies hit a record high of 1.3 million in June but growth is now clearly slowing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en-GB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GB" altLang="en-US" sz="200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There are around a million fewer people in the labour force than on pre-pandemic trends - higher economic inactivity particularly among older people and those with long-term health conditions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en-GB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GB" altLang="en-US" sz="200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“A toxic combination of falling real terms pay, high worklessness and labour shortages” (Labour Research)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en-GB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GB" altLang="en-US" sz="200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Firms will also need to do more (and be supported to do so) – particularly through more inclusive recruitment, flexible job design, and improving job security, quality and support at work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en-GB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en-GB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en-GB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endParaRPr lang="en-GB" altLang="en-US" sz="2800">
              <a:latin typeface="Arial" panose="020B060402020202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>
            <a:extLst>
              <a:ext uri="{FF2B5EF4-FFF2-40B4-BE49-F238E27FC236}">
                <a16:creationId xmlns:a16="http://schemas.microsoft.com/office/drawing/2014/main" id="{0ADFC3FF-6140-3DD2-678D-3FACF9600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D60093"/>
              </a:buClr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1pPr>
            <a:lvl2pPr marL="742950" indent="-285750">
              <a:spcBef>
                <a:spcPct val="20000"/>
              </a:spcBef>
              <a:buClr>
                <a:srgbClr val="D60093"/>
              </a:buClr>
              <a:buChar char="–"/>
              <a:defRPr sz="28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2pPr>
            <a:lvl3pPr marL="1143000" indent="-228600">
              <a:spcBef>
                <a:spcPct val="20000"/>
              </a:spcBef>
              <a:buClr>
                <a:srgbClr val="D60093"/>
              </a:buClr>
              <a:buChar char="»"/>
              <a:defRPr sz="24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3pPr>
            <a:lvl4pPr marL="1600200" indent="-228600">
              <a:spcBef>
                <a:spcPct val="20000"/>
              </a:spcBef>
              <a:buClr>
                <a:srgbClr val="D60093"/>
              </a:buClr>
              <a:buChar char="•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4pPr>
            <a:lvl5pPr marL="2057400" indent="-228600">
              <a:spcBef>
                <a:spcPct val="20000"/>
              </a:spcBef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GB" altLang="en-US" sz="2000">
              <a:latin typeface="Times New Roman" panose="02020603050405020304" pitchFamily="18" charset="0"/>
            </a:endParaRPr>
          </a:p>
        </p:txBody>
      </p:sp>
      <p:sp>
        <p:nvSpPr>
          <p:cNvPr id="9219" name="Rectangle 1027">
            <a:extLst>
              <a:ext uri="{FF2B5EF4-FFF2-40B4-BE49-F238E27FC236}">
                <a16:creationId xmlns:a16="http://schemas.microsoft.com/office/drawing/2014/main" id="{8ACFB796-3EBC-27BE-53B7-036B1E6B9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D60093"/>
              </a:buClr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1pPr>
            <a:lvl2pPr marL="742950" indent="-285750">
              <a:spcBef>
                <a:spcPct val="20000"/>
              </a:spcBef>
              <a:buClr>
                <a:srgbClr val="D60093"/>
              </a:buClr>
              <a:buChar char="–"/>
              <a:defRPr sz="28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2pPr>
            <a:lvl3pPr marL="1143000" indent="-228600">
              <a:spcBef>
                <a:spcPct val="20000"/>
              </a:spcBef>
              <a:buClr>
                <a:srgbClr val="D60093"/>
              </a:buClr>
              <a:buChar char="»"/>
              <a:defRPr sz="24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3pPr>
            <a:lvl4pPr marL="1600200" indent="-228600">
              <a:spcBef>
                <a:spcPct val="20000"/>
              </a:spcBef>
              <a:buClr>
                <a:srgbClr val="D60093"/>
              </a:buClr>
              <a:buChar char="•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4pPr>
            <a:lvl5pPr marL="2057400" indent="-228600">
              <a:spcBef>
                <a:spcPct val="20000"/>
              </a:spcBef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GB" altLang="en-US" sz="2000">
              <a:latin typeface="Times New Roman" panose="02020603050405020304" pitchFamily="18" charset="0"/>
            </a:endParaRPr>
          </a:p>
        </p:txBody>
      </p:sp>
      <p:sp>
        <p:nvSpPr>
          <p:cNvPr id="9220" name="Rectangle 1028">
            <a:extLst>
              <a:ext uri="{FF2B5EF4-FFF2-40B4-BE49-F238E27FC236}">
                <a16:creationId xmlns:a16="http://schemas.microsoft.com/office/drawing/2014/main" id="{60CF989D-50C6-03CC-78EC-90CA7FF968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14500" y="333375"/>
            <a:ext cx="6813550" cy="1079500"/>
          </a:xfrm>
        </p:spPr>
        <p:txBody>
          <a:bodyPr/>
          <a:lstStyle/>
          <a:p>
            <a:pPr algn="ctr"/>
            <a:br>
              <a:rPr lang="en-US" altLang="en-US" sz="4000">
                <a:latin typeface="Arial Rounded MT Bold" panose="020F0704030504030204" pitchFamily="34" charset="77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br>
              <a:rPr lang="en-US" altLang="en-US" sz="4000">
                <a:latin typeface="Arial Rounded MT Bold" panose="020F0704030504030204" pitchFamily="34" charset="77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br>
              <a:rPr lang="en-US" altLang="en-US" sz="4000">
                <a:latin typeface="Arial Rounded MT Bold" panose="020F0704030504030204" pitchFamily="34" charset="77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br>
              <a:rPr lang="en-US" altLang="en-US" sz="4000">
                <a:latin typeface="Arial Rounded MT Bold" panose="020F0704030504030204" pitchFamily="34" charset="77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br>
              <a:rPr lang="en-US" altLang="en-US" sz="4000">
                <a:latin typeface="Arial Rounded MT Bold" panose="020F0704030504030204" pitchFamily="34" charset="77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endParaRPr lang="en-US" altLang="en-US" sz="4000" u="sng">
              <a:latin typeface="Arial Rounded MT Bold" panose="020F0704030504030204" pitchFamily="34" charset="77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9221" name="Rectangle 1029">
            <a:extLst>
              <a:ext uri="{FF2B5EF4-FFF2-40B4-BE49-F238E27FC236}">
                <a16:creationId xmlns:a16="http://schemas.microsoft.com/office/drawing/2014/main" id="{9A3CEB40-1C79-6882-A2A6-3516C479F3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43063" y="1052513"/>
            <a:ext cx="7272337" cy="5591175"/>
          </a:xfrm>
        </p:spPr>
        <p:txBody>
          <a:bodyPr/>
          <a:lstStyle/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en-GB" altLang="en-US" sz="20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Resignations are now growing and stand at about 40% more (in absolute terms) than pre-pandemic (CIPD)</a:t>
            </a: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en-GB" altLang="en-US" sz="20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Increasing pressure on workers and managers</a:t>
            </a: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en-GB" altLang="en-US" sz="20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Knowledge exodus and pressure on recruitment and retention</a:t>
            </a: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en-GB" altLang="en-US" sz="20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Pressure to engage and retain people while trying to navigate future proofing the organisation</a:t>
            </a: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en-GB" altLang="en-US" sz="20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Pressure on workers to maintain standards of living</a:t>
            </a: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en-GB" altLang="en-US" sz="20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Pressure on trade unions from their membership to demand higher wages to keep pace with rising cost of living</a:t>
            </a: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n-GB" altLang="en-US" sz="2000" dirty="0">
              <a:latin typeface="Arial Rounded MT Bold" panose="020F0704030504030204" pitchFamily="34" charset="77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n-GB" altLang="en-US" sz="2000" dirty="0">
              <a:latin typeface="Arial Rounded MT Bold" panose="020F0704030504030204" pitchFamily="34" charset="77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n-GB" altLang="en-US" sz="2000" dirty="0">
              <a:latin typeface="Arial Rounded MT Bold" panose="020F0704030504030204" pitchFamily="34" charset="77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n-GB" altLang="en-US" sz="2000" dirty="0">
              <a:latin typeface="Arial Rounded MT Bold" panose="020F0704030504030204" pitchFamily="34" charset="77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n-GB" altLang="en-US" sz="2000" dirty="0">
              <a:latin typeface="Arial Rounded MT Bold" panose="020F0704030504030204" pitchFamily="34" charset="77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n-GB" altLang="en-US" sz="2000" dirty="0">
              <a:latin typeface="Arial Rounded MT Bold" panose="020F0704030504030204" pitchFamily="34" charset="77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n-GB" altLang="en-US" sz="1900" dirty="0">
              <a:latin typeface="Arial Rounded MT Bold" panose="020F0704030504030204" pitchFamily="34" charset="77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n-GB" altLang="en-US" sz="1900" dirty="0">
              <a:latin typeface="Arial Rounded MT Bold" panose="020F0704030504030204" pitchFamily="34" charset="77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n-GB" altLang="en-US" sz="1900" dirty="0">
              <a:latin typeface="Arial Rounded MT Bold" panose="020F0704030504030204" pitchFamily="34" charset="77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n-GB" altLang="en-US" sz="1900" dirty="0">
              <a:latin typeface="Arial Rounded MT Bold" panose="020F0704030504030204" pitchFamily="34" charset="77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n-GB" altLang="en-US" sz="1900" dirty="0">
              <a:latin typeface="Arial Rounded MT Bold" panose="020F0704030504030204" pitchFamily="34" charset="77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n-GB" altLang="en-US" sz="1900" dirty="0">
              <a:latin typeface="Arial Rounded MT Bold" panose="020F0704030504030204" pitchFamily="34" charset="77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n-US" altLang="en-US" sz="2000" dirty="0">
              <a:latin typeface="Arial Rounded MT Bold" panose="020F0704030504030204" pitchFamily="34" charset="77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n-US" altLang="en-US" sz="2400" dirty="0">
              <a:latin typeface="Arial Rounded MT Bold" panose="020F0704030504030204" pitchFamily="34" charset="77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110000"/>
              </a:lnSpc>
            </a:pPr>
            <a:endParaRPr lang="en-US" altLang="en-US" sz="2400" dirty="0">
              <a:latin typeface="Arial Rounded MT Bold" panose="020F0704030504030204" pitchFamily="34" charset="77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110000"/>
              </a:lnSpc>
            </a:pPr>
            <a:endParaRPr lang="en-US" altLang="en-US" sz="2400" dirty="0">
              <a:latin typeface="Arial Rounded MT Bold" panose="020F0704030504030204" pitchFamily="34" charset="77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</p:txBody>
      </p:sp>
      <p:sp>
        <p:nvSpPr>
          <p:cNvPr id="9222" name="Rectangle 1031">
            <a:extLst>
              <a:ext uri="{FF2B5EF4-FFF2-40B4-BE49-F238E27FC236}">
                <a16:creationId xmlns:a16="http://schemas.microsoft.com/office/drawing/2014/main" id="{F2D6BB06-615F-B91F-7EC4-0DB11D0A01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60350"/>
            <a:ext cx="7178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D60093"/>
              </a:buClr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1pPr>
            <a:lvl2pPr marL="742950" indent="-285750">
              <a:spcBef>
                <a:spcPct val="20000"/>
              </a:spcBef>
              <a:buClr>
                <a:srgbClr val="D60093"/>
              </a:buClr>
              <a:buChar char="–"/>
              <a:defRPr sz="28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2pPr>
            <a:lvl3pPr marL="1143000" indent="-228600">
              <a:spcBef>
                <a:spcPct val="20000"/>
              </a:spcBef>
              <a:buClr>
                <a:srgbClr val="D60093"/>
              </a:buClr>
              <a:buChar char="»"/>
              <a:defRPr sz="24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3pPr>
            <a:lvl4pPr marL="1600200" indent="-228600">
              <a:spcBef>
                <a:spcPct val="20000"/>
              </a:spcBef>
              <a:buClr>
                <a:srgbClr val="D60093"/>
              </a:buClr>
              <a:buChar char="•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4pPr>
            <a:lvl5pPr marL="2057400" indent="-228600">
              <a:spcBef>
                <a:spcPct val="20000"/>
              </a:spcBef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b="1">
                <a:solidFill>
                  <a:srgbClr val="002060"/>
                </a:solidFill>
                <a:latin typeface="Calibri" panose="020F0502020204030204" pitchFamily="34" charset="0"/>
              </a:rPr>
              <a:t>What Does This Mean For Organisations?</a:t>
            </a:r>
            <a:endParaRPr lang="en-GB" altLang="en-US" b="1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4892D182-A54E-FD16-67C0-8B4DE3E02B0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43063" y="260350"/>
            <a:ext cx="7143750" cy="647700"/>
          </a:xfrm>
        </p:spPr>
        <p:txBody>
          <a:bodyPr/>
          <a:lstStyle/>
          <a:p>
            <a:pPr algn="ctr"/>
            <a:r>
              <a:rPr lang="en-US" altLang="en-US" sz="2800" b="1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What’s Happening With Trade Unions </a:t>
            </a:r>
            <a:endParaRPr lang="en-US" altLang="en-US" sz="2800" b="1">
              <a:solidFill>
                <a:srgbClr val="002060"/>
              </a:solidFill>
              <a:latin typeface="Calibri" panose="020F05020202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435DE05E-AC43-F267-397E-AC9F2375D44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187450" y="1268413"/>
            <a:ext cx="7848600" cy="5208587"/>
          </a:xfrm>
        </p:spPr>
        <p:txBody>
          <a:bodyPr/>
          <a:lstStyle/>
          <a:p>
            <a:pPr lvl="1">
              <a:buFont typeface="Wingdings" pitchFamily="2" charset="2"/>
              <a:buChar char="§"/>
            </a:pPr>
            <a:r>
              <a:rPr lang="en-GB" altLang="en-US" sz="18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Biggest rail strike in 30 years</a:t>
            </a:r>
          </a:p>
          <a:p>
            <a:pPr lvl="1">
              <a:buFont typeface="Wingdings" pitchFamily="2" charset="2"/>
              <a:buChar char="§"/>
            </a:pPr>
            <a:r>
              <a:rPr lang="en-GB" altLang="en-US" sz="18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Criminal barristers have voted to strike from June 27</a:t>
            </a:r>
          </a:p>
          <a:p>
            <a:pPr lvl="1">
              <a:buFont typeface="Wingdings" pitchFamily="2" charset="2"/>
              <a:buChar char="§"/>
            </a:pPr>
            <a:r>
              <a:rPr lang="en-GB" altLang="en-US" sz="18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 NASUWT Teachers' Union has said it will ballot members for industrial action in November if their pay award falls short of their demand for a 12% increase</a:t>
            </a:r>
          </a:p>
          <a:p>
            <a:pPr lvl="1">
              <a:buFont typeface="Wingdings" pitchFamily="2" charset="2"/>
              <a:buChar char="§"/>
            </a:pPr>
            <a:r>
              <a:rPr lang="en-GB" altLang="en-US" sz="18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 British Medical Association has said it will prepare a ballot for industrial action unless the government hikes pay for junior doctor</a:t>
            </a:r>
          </a:p>
          <a:p>
            <a:pPr lvl="1">
              <a:buFont typeface="Wingdings" pitchFamily="2" charset="2"/>
              <a:buChar char="§"/>
            </a:pPr>
            <a:r>
              <a:rPr lang="en-GB" altLang="en-US" sz="18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Hundreds of British Airways check-in staff are being balloted by the Unite Union for industrial action in a dispute over pay</a:t>
            </a:r>
          </a:p>
          <a:p>
            <a:pPr lvl="1">
              <a:buFont typeface="Wingdings" pitchFamily="2" charset="2"/>
              <a:buChar char="§"/>
            </a:pPr>
            <a:r>
              <a:rPr lang="en-GB" altLang="en-US" sz="18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Workers at BT Group are being balloted for strike action over pay</a:t>
            </a:r>
          </a:p>
          <a:p>
            <a:pPr lvl="1">
              <a:buFont typeface="Wingdings" pitchFamily="2" charset="2"/>
              <a:buChar char="§"/>
            </a:pPr>
            <a:r>
              <a:rPr lang="en-GB" altLang="en-US" sz="18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 Communication Workers Union said Post Office counter staff and supply chain workers walked out in early June in a dispute over pay, closing more than 100 Post Offices</a:t>
            </a:r>
          </a:p>
          <a:p>
            <a:pPr lvl="1">
              <a:buFont typeface="Wingdings" pitchFamily="2" charset="2"/>
              <a:buChar char="§"/>
            </a:pPr>
            <a:r>
              <a:rPr lang="en-GB" altLang="en-US" sz="18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Arriva bus workers in Yorkshire in northern England have been taking part in an indefinite strike since June 6 in a row over pay</a:t>
            </a:r>
            <a:endParaRPr lang="en-US" altLang="en-US" sz="1800"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n-GB" altLang="en-US" sz="18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Bin workers in various areas around the country have either already undertaken or threatened strike actions, disrupting waste collections</a:t>
            </a:r>
            <a:endParaRPr lang="en-US" altLang="en-US" sz="1800"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>
              <a:buFont typeface="Wingdings" pitchFamily="2" charset="2"/>
              <a:buChar char="§"/>
            </a:pPr>
            <a:endParaRPr lang="en-US" altLang="en-US" sz="2000" b="1"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>
              <a:buFont typeface="Wingdings" pitchFamily="2" charset="2"/>
              <a:buChar char="§"/>
            </a:pPr>
            <a:endParaRPr lang="en-US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en-US" sz="2000">
              <a:latin typeface="Arial Rounded MT Bold" panose="020F0704030504030204" pitchFamily="34" charset="77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E7E1146-2022-58B1-3B71-448C0D5C7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D60093"/>
              </a:buClr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1pPr>
            <a:lvl2pPr marL="742950" indent="-285750">
              <a:spcBef>
                <a:spcPct val="20000"/>
              </a:spcBef>
              <a:buClr>
                <a:srgbClr val="D60093"/>
              </a:buClr>
              <a:buChar char="–"/>
              <a:defRPr sz="28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2pPr>
            <a:lvl3pPr marL="1143000" indent="-228600">
              <a:spcBef>
                <a:spcPct val="20000"/>
              </a:spcBef>
              <a:buClr>
                <a:srgbClr val="D60093"/>
              </a:buClr>
              <a:buChar char="»"/>
              <a:defRPr sz="24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3pPr>
            <a:lvl4pPr marL="1600200" indent="-228600">
              <a:spcBef>
                <a:spcPct val="20000"/>
              </a:spcBef>
              <a:buClr>
                <a:srgbClr val="D60093"/>
              </a:buClr>
              <a:buChar char="•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4pPr>
            <a:lvl5pPr marL="2057400" indent="-228600">
              <a:spcBef>
                <a:spcPct val="20000"/>
              </a:spcBef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GB" altLang="en-US" sz="2000">
              <a:latin typeface="Times New Roman" panose="02020603050405020304" pitchFamily="18" charset="0"/>
            </a:endParaRP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659FF251-6D9B-FB66-A7C6-2B63CA98A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D60093"/>
              </a:buClr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1pPr>
            <a:lvl2pPr marL="742950" indent="-285750">
              <a:spcBef>
                <a:spcPct val="20000"/>
              </a:spcBef>
              <a:buClr>
                <a:srgbClr val="D60093"/>
              </a:buClr>
              <a:buChar char="–"/>
              <a:defRPr sz="28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2pPr>
            <a:lvl3pPr marL="1143000" indent="-228600">
              <a:spcBef>
                <a:spcPct val="20000"/>
              </a:spcBef>
              <a:buClr>
                <a:srgbClr val="D60093"/>
              </a:buClr>
              <a:buChar char="»"/>
              <a:defRPr sz="24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3pPr>
            <a:lvl4pPr marL="1600200" indent="-228600">
              <a:spcBef>
                <a:spcPct val="20000"/>
              </a:spcBef>
              <a:buClr>
                <a:srgbClr val="D60093"/>
              </a:buClr>
              <a:buChar char="•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4pPr>
            <a:lvl5pPr marL="2057400" indent="-228600">
              <a:spcBef>
                <a:spcPct val="20000"/>
              </a:spcBef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GB" altLang="en-US" sz="2000">
              <a:latin typeface="Times New Roman" panose="02020603050405020304" pitchFamily="18" charset="0"/>
            </a:endParaRPr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2418AD34-8BE3-FF2C-A009-6215FCF858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63713" y="333375"/>
            <a:ext cx="7129462" cy="647700"/>
          </a:xfrm>
        </p:spPr>
        <p:txBody>
          <a:bodyPr/>
          <a:lstStyle/>
          <a:p>
            <a:pPr algn="ctr"/>
            <a:r>
              <a:rPr lang="en-US" altLang="en-US" sz="2800" b="1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What Should Organisations Do?</a:t>
            </a:r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A0C6EF3C-78ED-DF39-15AA-86E20358DB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14500" y="1196975"/>
            <a:ext cx="7124700" cy="5303838"/>
          </a:xfrm>
        </p:spPr>
        <p:txBody>
          <a:bodyPr/>
          <a:lstStyle/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en-US" altLang="en-US" sz="200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Develop effective relations with their trade unions now</a:t>
            </a: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en-US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en-US" altLang="en-US" sz="200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Look for and discuss innovative ways to engage people with their staff and union representatives now</a:t>
            </a: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en-US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en-US" altLang="en-US" sz="200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Plan how to retain knowledge and expertise in their organisation now</a:t>
            </a: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en-US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en-US" altLang="en-US" sz="200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Be open with their strategic narrative and their dilemmas in the current climate and engage the staff and union representatives now</a:t>
            </a: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en-US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en-US" altLang="en-US" sz="2000"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Listen to all of the employees and draw out the perceptions of the highly engaged – they are the ones with the good ideas </a:t>
            </a: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en-US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en-US" altLang="en-US" sz="2000">
              <a:latin typeface="Calibri" panose="020F0502020204030204" pitchFamily="34" charset="0"/>
              <a:ea typeface="ＭＳ Ｐゴシック" panose="020B0600070205080204" pitchFamily="34" charset="-128"/>
              <a:cs typeface="Arial Rounded MT Bold" panose="020F0704030504030204" pitchFamily="34" charset="77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D183764F-DDA8-7DBE-1B6B-443E6C655C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D60093"/>
              </a:buClr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1pPr>
            <a:lvl2pPr marL="742950" indent="-285750">
              <a:spcBef>
                <a:spcPct val="20000"/>
              </a:spcBef>
              <a:buClr>
                <a:srgbClr val="D60093"/>
              </a:buClr>
              <a:buChar char="–"/>
              <a:defRPr sz="28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2pPr>
            <a:lvl3pPr marL="1143000" indent="-228600">
              <a:spcBef>
                <a:spcPct val="20000"/>
              </a:spcBef>
              <a:buClr>
                <a:srgbClr val="D60093"/>
              </a:buClr>
              <a:buChar char="»"/>
              <a:defRPr sz="24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3pPr>
            <a:lvl4pPr marL="1600200" indent="-228600">
              <a:spcBef>
                <a:spcPct val="20000"/>
              </a:spcBef>
              <a:buClr>
                <a:srgbClr val="D60093"/>
              </a:buClr>
              <a:buChar char="•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4pPr>
            <a:lvl5pPr marL="2057400" indent="-228600">
              <a:spcBef>
                <a:spcPct val="20000"/>
              </a:spcBef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GB" altLang="en-US" sz="2000">
              <a:latin typeface="Times New Roman" panose="02020603050405020304" pitchFamily="18" charset="0"/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32135DE1-7009-81A1-240A-44CFAA492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D60093"/>
              </a:buClr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1pPr>
            <a:lvl2pPr marL="742950" indent="-285750">
              <a:spcBef>
                <a:spcPct val="20000"/>
              </a:spcBef>
              <a:buClr>
                <a:srgbClr val="D60093"/>
              </a:buClr>
              <a:buChar char="–"/>
              <a:defRPr sz="28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2pPr>
            <a:lvl3pPr marL="1143000" indent="-228600">
              <a:spcBef>
                <a:spcPct val="20000"/>
              </a:spcBef>
              <a:buClr>
                <a:srgbClr val="D60093"/>
              </a:buClr>
              <a:buChar char="»"/>
              <a:defRPr sz="24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3pPr>
            <a:lvl4pPr marL="1600200" indent="-228600">
              <a:spcBef>
                <a:spcPct val="20000"/>
              </a:spcBef>
              <a:buClr>
                <a:srgbClr val="D60093"/>
              </a:buClr>
              <a:buChar char="•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4pPr>
            <a:lvl5pPr marL="2057400" indent="-228600">
              <a:spcBef>
                <a:spcPct val="20000"/>
              </a:spcBef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60093"/>
              </a:buClr>
              <a:buChar char="–"/>
              <a:defRPr sz="2000">
                <a:solidFill>
                  <a:schemeClr val="tx1"/>
                </a:solidFill>
                <a:latin typeface="Arial Rounded MT Bold" panose="020F0704030504030204" pitchFamily="34" charset="77"/>
                <a:ea typeface="ＭＳ Ｐゴシック" panose="020B0600070205080204" pitchFamily="34" charset="-128"/>
                <a:cs typeface="Arial Rounded MT Bold" panose="020F0704030504030204" pitchFamily="34" charset="77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GB" altLang="en-US" sz="2000">
              <a:latin typeface="Times New Roman" panose="02020603050405020304" pitchFamily="18" charset="0"/>
            </a:endParaRPr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0D2AB6D0-EBDB-19E0-3B8A-81311C74A2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63713" y="333375"/>
            <a:ext cx="7129462" cy="647700"/>
          </a:xfrm>
        </p:spPr>
        <p:txBody>
          <a:bodyPr/>
          <a:lstStyle/>
          <a:p>
            <a:pPr algn="ctr"/>
            <a:r>
              <a:rPr lang="en-US" altLang="en-US" sz="2800" b="1" dirty="0">
                <a:solidFill>
                  <a:srgbClr val="00206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 Rounded MT Bold" panose="020F0704030504030204" pitchFamily="34" charset="77"/>
              </a:rPr>
              <a:t>Keep in touch</a:t>
            </a:r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EC8BC0D0-686D-2A9C-5FE4-366B2FCEF9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14500" y="1196975"/>
            <a:ext cx="7124700" cy="5303838"/>
          </a:xfrm>
        </p:spPr>
        <p:txBody>
          <a:bodyPr/>
          <a:lstStyle/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en-GB" altLang="en-US" sz="2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If you would like to stay up-to-date with everything that the IPA is doing, then please either follow us on social or sign up to our newsletter</a:t>
            </a: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en-GB" altLang="en-US" sz="2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Sign up to our newsletter -  </a:t>
            </a:r>
            <a:r>
              <a:rPr lang="en-GB" altLang="en-US" sz="2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  <a:hlinkClick r:id="rId3"/>
              </a:rPr>
              <a:t>https://buff.ly/3HQ0vXH</a:t>
            </a: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en-GB" altLang="en-US" sz="2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Follow us on Twitter - @</a:t>
            </a:r>
            <a:r>
              <a:rPr lang="en-GB" altLang="en-US" sz="2000" dirty="0" err="1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ipa_involve</a:t>
            </a: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§"/>
            </a:pPr>
            <a:r>
              <a:rPr lang="en-GB" altLang="en-US" sz="2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Follow us </a:t>
            </a:r>
            <a:r>
              <a:rPr lang="en-GB" altLang="en-US" sz="200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on LinkedIn </a:t>
            </a:r>
            <a:r>
              <a:rPr lang="en-GB" altLang="en-US" sz="2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- </a:t>
            </a:r>
            <a:r>
              <a:rPr lang="en-GB" altLang="en-US" sz="20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  <a:hlinkClick r:id="rId4"/>
              </a:rPr>
              <a:t>https://www.linkedin.com/company/2397042</a:t>
            </a: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n-GB" altLang="en-US" sz="2000" dirty="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Brknbarc">
  <a:themeElements>
    <a:clrScheme name="">
      <a:dk1>
        <a:srgbClr val="000000"/>
      </a:dk1>
      <a:lt1>
        <a:srgbClr val="FFFFFF"/>
      </a:lt1>
      <a:dk2>
        <a:srgbClr val="0000FF"/>
      </a:dk2>
      <a:lt2>
        <a:srgbClr val="000080"/>
      </a:lt2>
      <a:accent1>
        <a:srgbClr val="FF00FF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AAFF"/>
      </a:accent5>
      <a:accent6>
        <a:srgbClr val="E70000"/>
      </a:accent6>
      <a:hlink>
        <a:srgbClr val="00FFFF"/>
      </a:hlink>
      <a:folHlink>
        <a:srgbClr val="C0C0C0"/>
      </a:folHlink>
    </a:clrScheme>
    <a:fontScheme name="Brknbar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9" charset="0"/>
          </a:defRPr>
        </a:defPPr>
      </a:lstStyle>
    </a:lnDef>
  </a:objectDefaults>
  <a:extraClrSchemeLst>
    <a:extraClrScheme>
      <a:clrScheme name="Brknbar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knbarc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knbarc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knbarc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knbarc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knbarc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knbarc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c:\msoffice\powerpnt\template\clrovrhd\brknbarc.ppt</Template>
  <TotalTime>2778</TotalTime>
  <Pages>4</Pages>
  <Words>977</Words>
  <Application>Microsoft Office PowerPoint</Application>
  <PresentationFormat>Letter Paper (8.5x11 in)</PresentationFormat>
  <Paragraphs>139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 Rounded MT Bold</vt:lpstr>
      <vt:lpstr>Calibri</vt:lpstr>
      <vt:lpstr>Monotype Sorts</vt:lpstr>
      <vt:lpstr>Times New Roman</vt:lpstr>
      <vt:lpstr>Wingdings</vt:lpstr>
      <vt:lpstr>Brknbarc</vt:lpstr>
      <vt:lpstr>  </vt:lpstr>
      <vt:lpstr>About The IPA</vt:lpstr>
      <vt:lpstr>What Is The Great Resignation?</vt:lpstr>
      <vt:lpstr>The UK Experience</vt:lpstr>
      <vt:lpstr>The Latest Position</vt:lpstr>
      <vt:lpstr>     </vt:lpstr>
      <vt:lpstr>What’s Happening With Trade Unions </vt:lpstr>
      <vt:lpstr>What Should Organisations Do?</vt:lpstr>
      <vt:lpstr>Keep in touch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VARIOUS INFLUENCING STRATEGIES</dc:title>
  <dc:creator>IPA</dc:creator>
  <cp:keywords>Bond Helicopters</cp:keywords>
  <dc:description>presentation by Willy Coupar to Chris Taylor</dc:description>
  <cp:lastModifiedBy>Sarah Dawson</cp:lastModifiedBy>
  <cp:revision>535</cp:revision>
  <cp:lastPrinted>2013-09-12T14:06:15Z</cp:lastPrinted>
  <dcterms:created xsi:type="dcterms:W3CDTF">2009-07-24T12:06:13Z</dcterms:created>
  <dcterms:modified xsi:type="dcterms:W3CDTF">2022-07-04T12:47:58Z</dcterms:modified>
</cp:coreProperties>
</file>